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6"/>
  </p:notesMasterIdLst>
  <p:handoutMasterIdLst>
    <p:handoutMasterId r:id="rId67"/>
  </p:handoutMasterIdLst>
  <p:sldIdLst>
    <p:sldId id="256" r:id="rId2"/>
    <p:sldId id="325" r:id="rId3"/>
    <p:sldId id="353" r:id="rId4"/>
    <p:sldId id="354" r:id="rId5"/>
    <p:sldId id="355" r:id="rId6"/>
    <p:sldId id="356" r:id="rId7"/>
    <p:sldId id="264" r:id="rId8"/>
    <p:sldId id="266" r:id="rId9"/>
    <p:sldId id="270" r:id="rId10"/>
    <p:sldId id="273" r:id="rId11"/>
    <p:sldId id="290" r:id="rId12"/>
    <p:sldId id="272" r:id="rId13"/>
    <p:sldId id="435" r:id="rId14"/>
    <p:sldId id="440" r:id="rId15"/>
    <p:sldId id="275" r:id="rId16"/>
    <p:sldId id="276" r:id="rId17"/>
    <p:sldId id="277" r:id="rId18"/>
    <p:sldId id="274" r:id="rId19"/>
    <p:sldId id="361" r:id="rId20"/>
    <p:sldId id="298" r:id="rId21"/>
    <p:sldId id="362" r:id="rId22"/>
    <p:sldId id="305" r:id="rId23"/>
    <p:sldId id="365" r:id="rId24"/>
    <p:sldId id="366" r:id="rId25"/>
    <p:sldId id="311" r:id="rId26"/>
    <p:sldId id="315" r:id="rId27"/>
    <p:sldId id="317" r:id="rId28"/>
    <p:sldId id="1670" r:id="rId29"/>
    <p:sldId id="344" r:id="rId30"/>
    <p:sldId id="345" r:id="rId31"/>
    <p:sldId id="346" r:id="rId32"/>
    <p:sldId id="299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460" r:id="rId42"/>
    <p:sldId id="461" r:id="rId43"/>
    <p:sldId id="385" r:id="rId44"/>
    <p:sldId id="387" r:id="rId45"/>
    <p:sldId id="388" r:id="rId46"/>
    <p:sldId id="389" r:id="rId47"/>
    <p:sldId id="390" r:id="rId48"/>
    <p:sldId id="391" r:id="rId49"/>
    <p:sldId id="392" r:id="rId50"/>
    <p:sldId id="397" r:id="rId51"/>
    <p:sldId id="398" r:id="rId52"/>
    <p:sldId id="399" r:id="rId53"/>
    <p:sldId id="402" r:id="rId54"/>
    <p:sldId id="458" r:id="rId55"/>
    <p:sldId id="459" r:id="rId56"/>
    <p:sldId id="409" r:id="rId57"/>
    <p:sldId id="411" r:id="rId58"/>
    <p:sldId id="412" r:id="rId59"/>
    <p:sldId id="415" r:id="rId60"/>
    <p:sldId id="418" r:id="rId61"/>
    <p:sldId id="457" r:id="rId62"/>
    <p:sldId id="419" r:id="rId63"/>
    <p:sldId id="420" r:id="rId64"/>
    <p:sldId id="45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BB3FB-23B3-D34D-8CF7-E74FB1287F11}">
          <p14:sldIdLst>
            <p14:sldId id="256"/>
          </p14:sldIdLst>
        </p14:section>
        <p14:section name="Scene Graph" id="{886A3179-3982-5445-8D1E-AF6A9466B31C}">
          <p14:sldIdLst>
            <p14:sldId id="325"/>
            <p14:sldId id="353"/>
            <p14:sldId id="354"/>
            <p14:sldId id="355"/>
            <p14:sldId id="356"/>
            <p14:sldId id="264"/>
            <p14:sldId id="266"/>
            <p14:sldId id="270"/>
          </p14:sldIdLst>
        </p14:section>
        <p14:section name="Spatial Partitions" id="{41829538-7681-F74B-877C-1DCE964A208A}">
          <p14:sldIdLst>
            <p14:sldId id="273"/>
            <p14:sldId id="290"/>
            <p14:sldId id="272"/>
            <p14:sldId id="435"/>
            <p14:sldId id="440"/>
            <p14:sldId id="275"/>
            <p14:sldId id="276"/>
            <p14:sldId id="277"/>
          </p14:sldIdLst>
        </p14:section>
        <p14:section name="Culling" id="{55070D9D-017E-A644-B459-71BE93D6BB07}">
          <p14:sldIdLst>
            <p14:sldId id="274"/>
            <p14:sldId id="361"/>
            <p14:sldId id="298"/>
            <p14:sldId id="362"/>
            <p14:sldId id="305"/>
            <p14:sldId id="365"/>
            <p14:sldId id="366"/>
            <p14:sldId id="311"/>
            <p14:sldId id="315"/>
            <p14:sldId id="317"/>
            <p14:sldId id="1670"/>
            <p14:sldId id="344"/>
            <p14:sldId id="345"/>
            <p14:sldId id="346"/>
            <p14:sldId id="299"/>
          </p14:sldIdLst>
        </p14:section>
        <p14:section name="Imposters" id="{79369146-DF39-2645-B7AC-88A8ADCDB524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460"/>
            <p14:sldId id="461"/>
          </p14:sldIdLst>
        </p14:section>
        <p14:section name="Level of detail" id="{D5C992AF-BD6C-9E4B-A802-DCA6DD9BD082}">
          <p14:sldIdLst>
            <p14:sldId id="385"/>
            <p14:sldId id="387"/>
            <p14:sldId id="388"/>
            <p14:sldId id="389"/>
            <p14:sldId id="390"/>
            <p14:sldId id="391"/>
            <p14:sldId id="392"/>
            <p14:sldId id="397"/>
            <p14:sldId id="398"/>
            <p14:sldId id="399"/>
            <p14:sldId id="402"/>
            <p14:sldId id="458"/>
            <p14:sldId id="459"/>
            <p14:sldId id="409"/>
            <p14:sldId id="411"/>
            <p14:sldId id="412"/>
            <p14:sldId id="415"/>
            <p14:sldId id="418"/>
            <p14:sldId id="457"/>
            <p14:sldId id="419"/>
            <p14:sldId id="420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5"/>
    <p:restoredTop sz="86350"/>
  </p:normalViewPr>
  <p:slideViewPr>
    <p:cSldViewPr>
      <p:cViewPr varScale="1">
        <p:scale>
          <a:sx n="98" d="100"/>
          <a:sy n="98" d="100"/>
        </p:scale>
        <p:origin x="6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26BE8B-37DD-F942-8C9B-5B8BA0597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10176-F551-1643-BFF8-D7F36BB08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C2222-171E-2D40-8AEA-66637FC9B54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02248-21B2-5443-AE54-86D1EFBD47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54D04-1492-3646-A0E9-17E058C37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0E1AE-32A1-A24D-B5BE-A46181262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5860E93-8839-5C4F-9D73-CC440E0EB4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968F8-8D0A-914E-9099-6990E96FA8BF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997588DC-C375-314B-9C59-8608561DBA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8E71D770-3D23-EE41-B0DE-484E79E23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99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83D317F-7B4E-804D-B85D-AA4293F20C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754B17-7FA6-974C-8279-39CAD13CC2A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43746" name="Rectangle 2">
            <a:extLst>
              <a:ext uri="{FF2B5EF4-FFF2-40B4-BE49-F238E27FC236}">
                <a16:creationId xmlns:a16="http://schemas.microsoft.com/office/drawing/2014/main" id="{C74857CD-C53B-BC49-A78E-537678E85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3738"/>
            <a:ext cx="6151562" cy="3460750"/>
          </a:xfrm>
          <a:ln/>
        </p:spPr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id="{1A7B064A-B4F9-2345-B44C-9E3B72C4C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384675"/>
            <a:ext cx="5095875" cy="4154488"/>
          </a:xfrm>
        </p:spPr>
        <p:txBody>
          <a:bodyPr/>
          <a:lstStyle/>
          <a:p>
            <a:r>
              <a:rPr lang="en-US" altLang="en-US"/>
              <a:t>Assuming that testing a sphere against the view frustum is cheaper than rendering the object</a:t>
            </a:r>
          </a:p>
        </p:txBody>
      </p:sp>
    </p:spTree>
    <p:extLst>
      <p:ext uri="{BB962C8B-B14F-4D97-AF65-F5344CB8AC3E}">
        <p14:creationId xmlns:p14="http://schemas.microsoft.com/office/powerpoint/2010/main" val="174933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FC9D96-2DEE-F54D-856F-358008D37D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D28B42-4FC9-B748-BB20-C05AA00C77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05186" name="Rectangle 2">
            <a:extLst>
              <a:ext uri="{FF2B5EF4-FFF2-40B4-BE49-F238E27FC236}">
                <a16:creationId xmlns:a16="http://schemas.microsoft.com/office/drawing/2014/main" id="{80380B60-621A-534C-AB60-094383E5D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3738"/>
            <a:ext cx="6151562" cy="3460750"/>
          </a:xfrm>
          <a:ln/>
        </p:spPr>
      </p:sp>
      <p:sp>
        <p:nvSpPr>
          <p:cNvPr id="605187" name="Rectangle 3">
            <a:extLst>
              <a:ext uri="{FF2B5EF4-FFF2-40B4-BE49-F238E27FC236}">
                <a16:creationId xmlns:a16="http://schemas.microsoft.com/office/drawing/2014/main" id="{0E7407BD-08CB-7447-AB4F-55BA87570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384675"/>
            <a:ext cx="5095875" cy="4154488"/>
          </a:xfrm>
        </p:spPr>
        <p:txBody>
          <a:bodyPr/>
          <a:lstStyle/>
          <a:p>
            <a:r>
              <a:rPr lang="en-US" altLang="en-US"/>
              <a:t>Also, called SCREEN-SIZE CULLING</a:t>
            </a:r>
          </a:p>
          <a:p>
            <a:endParaRPr lang="en-US" altLang="en-US"/>
          </a:p>
          <a:p>
            <a:r>
              <a:rPr lang="en-US" altLang="en-US"/>
              <a:t>Bullet 2: This implies that this is an approximation….forts slide</a:t>
            </a:r>
          </a:p>
          <a:p>
            <a:endParaRPr lang="en-US" altLang="en-US"/>
          </a:p>
          <a:p>
            <a:r>
              <a:rPr lang="en-US" altLang="en-US"/>
              <a:t>Bullet 3: higher speed if larger threshold (N)</a:t>
            </a:r>
          </a:p>
          <a:p>
            <a:endParaRPr lang="en-US" altLang="en-US"/>
          </a:p>
          <a:p>
            <a:r>
              <a:rPr lang="en-US" altLang="en-US"/>
              <a:t>Often combined with Hierarchical VF CULL,</a:t>
            </a:r>
          </a:p>
          <a:p>
            <a:r>
              <a:rPr lang="en-US" altLang="en-US"/>
              <a:t>that is, DONE in a hierarchical fashion as well</a:t>
            </a:r>
          </a:p>
        </p:txBody>
      </p:sp>
    </p:spTree>
    <p:extLst>
      <p:ext uri="{BB962C8B-B14F-4D97-AF65-F5344CB8AC3E}">
        <p14:creationId xmlns:p14="http://schemas.microsoft.com/office/powerpoint/2010/main" val="124833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75DE14D-DD65-444D-A40B-B141D6F44E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E988B-82B5-BE43-A0D2-BF97DBA3215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07234" name="Rectangle 2">
            <a:extLst>
              <a:ext uri="{FF2B5EF4-FFF2-40B4-BE49-F238E27FC236}">
                <a16:creationId xmlns:a16="http://schemas.microsoft.com/office/drawing/2014/main" id="{DAFE07A2-64C4-0442-9190-C5C135D52F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3738"/>
            <a:ext cx="6151562" cy="3460750"/>
          </a:xfrm>
          <a:ln/>
        </p:spPr>
      </p:sp>
      <p:sp>
        <p:nvSpPr>
          <p:cNvPr id="607235" name="Rectangle 3">
            <a:extLst>
              <a:ext uri="{FF2B5EF4-FFF2-40B4-BE49-F238E27FC236}">
                <a16:creationId xmlns:a16="http://schemas.microsoft.com/office/drawing/2014/main" id="{CCEDB06E-B08A-6248-8652-FBE4700B7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384675"/>
            <a:ext cx="5095875" cy="41544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16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99FD95-C12B-8644-BD1F-F706FB28A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798A1-839F-B949-B8CF-AD2B7311431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09282" name="Rectangle 2">
            <a:extLst>
              <a:ext uri="{FF2B5EF4-FFF2-40B4-BE49-F238E27FC236}">
                <a16:creationId xmlns:a16="http://schemas.microsoft.com/office/drawing/2014/main" id="{3A926F03-A6EB-DD48-B3FA-413B565E4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3738"/>
            <a:ext cx="6151562" cy="3460750"/>
          </a:xfrm>
          <a:ln/>
        </p:spPr>
      </p:sp>
      <p:sp>
        <p:nvSpPr>
          <p:cNvPr id="609283" name="Rectangle 3">
            <a:extLst>
              <a:ext uri="{FF2B5EF4-FFF2-40B4-BE49-F238E27FC236}">
                <a16:creationId xmlns:a16="http://schemas.microsoft.com/office/drawing/2014/main" id="{DC925D32-A3E2-8648-8E3F-F06AB4B51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384675"/>
            <a:ext cx="5095875" cy="4154488"/>
          </a:xfrm>
        </p:spPr>
        <p:txBody>
          <a:bodyPr/>
          <a:lstStyle/>
          <a:p>
            <a:r>
              <a:rPr lang="en-US" altLang="en-US"/>
              <a:t>There are many algorithms for occlusion culling (two new papers at SIGGRAPH from MIT).</a:t>
            </a:r>
          </a:p>
          <a:p>
            <a:endParaRPr lang="en-US" altLang="en-US"/>
          </a:p>
          <a:p>
            <a:r>
              <a:rPr lang="en-US" altLang="en-US"/>
              <a:t>I believe that different algorithms should be used for different environments,</a:t>
            </a:r>
          </a:p>
          <a:p>
            <a:r>
              <a:rPr lang="en-US" altLang="en-US"/>
              <a:t>so for example: very different circumstances indoors/outdoors/forest/etc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9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9631BC-6784-BA48-BBB7-542CA62D2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92159D-23AB-A245-9720-F38DA3BA61E3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657410" name="Rectangle 2">
            <a:extLst>
              <a:ext uri="{FF2B5EF4-FFF2-40B4-BE49-F238E27FC236}">
                <a16:creationId xmlns:a16="http://schemas.microsoft.com/office/drawing/2014/main" id="{8004BDD5-2AFA-E144-943B-BFD12EF5E5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57411" name="Rectangle 3">
            <a:extLst>
              <a:ext uri="{FF2B5EF4-FFF2-40B4-BE49-F238E27FC236}">
                <a16:creationId xmlns:a16="http://schemas.microsoft.com/office/drawing/2014/main" id="{42407FB2-52B4-844A-BBA4-D0D4564CD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491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4EFFCC1-0BD6-0D49-91B9-6C994AF757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DC49C5-E433-024F-A857-8E8A556E2B94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659458" name="Rectangle 2">
            <a:extLst>
              <a:ext uri="{FF2B5EF4-FFF2-40B4-BE49-F238E27FC236}">
                <a16:creationId xmlns:a16="http://schemas.microsoft.com/office/drawing/2014/main" id="{BD446838-C5A1-CA40-9FF3-B4305F63D3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59459" name="Rectangle 3">
            <a:extLst>
              <a:ext uri="{FF2B5EF4-FFF2-40B4-BE49-F238E27FC236}">
                <a16:creationId xmlns:a16="http://schemas.microsoft.com/office/drawing/2014/main" id="{963B450E-1F00-D443-8D86-CF33055442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238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5A56F7-764E-A94F-A10D-1A062B7EE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4D2D7-8803-194C-A5F2-EA1DC024364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61506" name="Rectangle 2">
            <a:extLst>
              <a:ext uri="{FF2B5EF4-FFF2-40B4-BE49-F238E27FC236}">
                <a16:creationId xmlns:a16="http://schemas.microsoft.com/office/drawing/2014/main" id="{7CC06B87-5768-9A40-844E-BA360476F6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61507" name="Rectangle 3">
            <a:extLst>
              <a:ext uri="{FF2B5EF4-FFF2-40B4-BE49-F238E27FC236}">
                <a16:creationId xmlns:a16="http://schemas.microsoft.com/office/drawing/2014/main" id="{69E3E6FA-63F5-D24C-8D9E-C4D91DFCB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52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BC44CE-2C6D-3844-AD1A-F7CB01358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A3621D-A978-3D47-A2F6-445920D3C99D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63554" name="Rectangle 2">
            <a:extLst>
              <a:ext uri="{FF2B5EF4-FFF2-40B4-BE49-F238E27FC236}">
                <a16:creationId xmlns:a16="http://schemas.microsoft.com/office/drawing/2014/main" id="{833EE349-891E-F849-9AF3-8C91E0180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63555" name="Rectangle 3">
            <a:extLst>
              <a:ext uri="{FF2B5EF4-FFF2-40B4-BE49-F238E27FC236}">
                <a16:creationId xmlns:a16="http://schemas.microsoft.com/office/drawing/2014/main" id="{59296BF8-B530-574B-85A4-3154C8074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529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ADFB30-A527-0845-965C-6E623B9855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0D56E0-D72F-5445-87CA-792CD35AAC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69698" name="Rectangle 2">
            <a:extLst>
              <a:ext uri="{FF2B5EF4-FFF2-40B4-BE49-F238E27FC236}">
                <a16:creationId xmlns:a16="http://schemas.microsoft.com/office/drawing/2014/main" id="{3EE32B43-1FC4-7347-AEB7-A84281838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69699" name="Rectangle 3">
            <a:extLst>
              <a:ext uri="{FF2B5EF4-FFF2-40B4-BE49-F238E27FC236}">
                <a16:creationId xmlns:a16="http://schemas.microsoft.com/office/drawing/2014/main" id="{A9B410F0-36E3-7240-9717-69D2A0747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611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61E477-0BB8-254B-B5B8-E17886FD4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D6AC4-CF93-DD46-B0DC-7A6A9476EB9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71746" name="Rectangle 2">
            <a:extLst>
              <a:ext uri="{FF2B5EF4-FFF2-40B4-BE49-F238E27FC236}">
                <a16:creationId xmlns:a16="http://schemas.microsoft.com/office/drawing/2014/main" id="{2F761AC4-BC71-7C43-AD8F-0B539BAA95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3738"/>
            <a:ext cx="6153150" cy="3462337"/>
          </a:xfrm>
          <a:ln/>
        </p:spPr>
      </p:sp>
      <p:sp>
        <p:nvSpPr>
          <p:cNvPr id="671747" name="Rectangle 3">
            <a:extLst>
              <a:ext uri="{FF2B5EF4-FFF2-40B4-BE49-F238E27FC236}">
                <a16:creationId xmlns:a16="http://schemas.microsoft.com/office/drawing/2014/main" id="{30B36F1D-C01B-F245-9475-E9D139406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62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77C8F4E-FD23-D74D-BA58-0C64750FAD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AEA1A9-4300-A142-B1F3-30E78A0A4B3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23618" name="Rectangle 2">
            <a:extLst>
              <a:ext uri="{FF2B5EF4-FFF2-40B4-BE49-F238E27FC236}">
                <a16:creationId xmlns:a16="http://schemas.microsoft.com/office/drawing/2014/main" id="{0DB6C7EE-709F-8142-97FB-53550F9F1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23619" name="Rectangle 3">
            <a:extLst>
              <a:ext uri="{FF2B5EF4-FFF2-40B4-BE49-F238E27FC236}">
                <a16:creationId xmlns:a16="http://schemas.microsoft.com/office/drawing/2014/main" id="{37EE89B2-B3DA-E147-B78C-4F2FA7064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790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671524-5E0E-EA41-B9B3-00563DE19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82FF8-8592-494B-9144-97DAAB71BC6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673794" name="Rectangle 2">
            <a:extLst>
              <a:ext uri="{FF2B5EF4-FFF2-40B4-BE49-F238E27FC236}">
                <a16:creationId xmlns:a16="http://schemas.microsoft.com/office/drawing/2014/main" id="{1AC48D68-F79F-404E-AD8E-620DCBCE1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3738"/>
            <a:ext cx="6153150" cy="3462337"/>
          </a:xfrm>
          <a:ln/>
        </p:spPr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08A49CE6-C736-4747-92E1-CAB32602A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807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4F8749-66F7-B248-8772-4342A33993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23CD4-B919-2541-87ED-CCFE6862D24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675842" name="Rectangle 2">
            <a:extLst>
              <a:ext uri="{FF2B5EF4-FFF2-40B4-BE49-F238E27FC236}">
                <a16:creationId xmlns:a16="http://schemas.microsoft.com/office/drawing/2014/main" id="{863F05DA-567E-7A49-8BE8-3E2392F97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3738"/>
            <a:ext cx="6153150" cy="3462337"/>
          </a:xfrm>
          <a:ln/>
        </p:spPr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F69897CB-4A2D-B54A-8461-E71457A8B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77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4F8749-66F7-B248-8772-4342A33993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23CD4-B919-2541-87ED-CCFE6862D24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75842" name="Rectangle 2">
            <a:extLst>
              <a:ext uri="{FF2B5EF4-FFF2-40B4-BE49-F238E27FC236}">
                <a16:creationId xmlns:a16="http://schemas.microsoft.com/office/drawing/2014/main" id="{863F05DA-567E-7A49-8BE8-3E2392F97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3738"/>
            <a:ext cx="6153150" cy="3462337"/>
          </a:xfrm>
          <a:ln/>
        </p:spPr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F69897CB-4A2D-B54A-8461-E71457A8B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77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4F8749-66F7-B248-8772-4342A33993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23CD4-B919-2541-87ED-CCFE6862D248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75842" name="Rectangle 2">
            <a:extLst>
              <a:ext uri="{FF2B5EF4-FFF2-40B4-BE49-F238E27FC236}">
                <a16:creationId xmlns:a16="http://schemas.microsoft.com/office/drawing/2014/main" id="{863F05DA-567E-7A49-8BE8-3E2392F97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3738"/>
            <a:ext cx="6153150" cy="3462337"/>
          </a:xfrm>
          <a:ln/>
        </p:spPr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F69897CB-4A2D-B54A-8461-E71457A8B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74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9E0D8E-C792-5546-8662-070B07AB4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CCFB-C3AC-2749-9172-1C9B37969A4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86082" name="Rectangle 2">
            <a:extLst>
              <a:ext uri="{FF2B5EF4-FFF2-40B4-BE49-F238E27FC236}">
                <a16:creationId xmlns:a16="http://schemas.microsoft.com/office/drawing/2014/main" id="{B2ABCDD6-6F22-E346-B86C-5B53FA236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A35481F7-FF96-4E4A-A72D-0AE4944D1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120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8216DA-BF2F-864C-A0DE-0E062B7DA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30D508-82AA-0F49-BE61-8CBF93077D1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51266" name="Rectangle 2">
            <a:extLst>
              <a:ext uri="{FF2B5EF4-FFF2-40B4-BE49-F238E27FC236}">
                <a16:creationId xmlns:a16="http://schemas.microsoft.com/office/drawing/2014/main" id="{12470888-AA70-1A47-A045-4CBE32F330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2150"/>
            <a:ext cx="6153150" cy="3462338"/>
          </a:xfrm>
          <a:ln/>
        </p:spPr>
      </p:sp>
      <p:sp>
        <p:nvSpPr>
          <p:cNvPr id="651267" name="Rectangle 3">
            <a:extLst>
              <a:ext uri="{FF2B5EF4-FFF2-40B4-BE49-F238E27FC236}">
                <a16:creationId xmlns:a16="http://schemas.microsoft.com/office/drawing/2014/main" id="{0721B428-E3BC-2B40-B1B6-C5FF8AD99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0911" tIns="45455" rIns="90911" bIns="45455" anchor="t"/>
          <a:lstStyle/>
          <a:p>
            <a:r>
              <a:rPr lang="en-US" altLang="en-US"/>
              <a:t>IDEA: Does not make sense to use 10,000 triangles when the object cover 50 pixels on-screen</a:t>
            </a:r>
          </a:p>
          <a:p>
            <a:endParaRPr lang="en-US" altLang="en-US"/>
          </a:p>
          <a:p>
            <a:r>
              <a:rPr lang="en-US" altLang="en-US"/>
              <a:t>Different levels of detail == different number of polygons</a:t>
            </a:r>
          </a:p>
          <a:p>
            <a:endParaRPr lang="en-US" altLang="en-US"/>
          </a:p>
          <a:p>
            <a:r>
              <a:rPr lang="en-US" altLang="en-US"/>
              <a:t>BECAUSE, when an object is far away, </a:t>
            </a:r>
          </a:p>
        </p:txBody>
      </p:sp>
    </p:spTree>
    <p:extLst>
      <p:ext uri="{BB962C8B-B14F-4D97-AF65-F5344CB8AC3E}">
        <p14:creationId xmlns:p14="http://schemas.microsoft.com/office/powerpoint/2010/main" val="668373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3B2FBE9-D36F-3F48-B478-5757E0D65C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924D7-7A0B-D04D-852A-897D484CC930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53314" name="Rectangle 2">
            <a:extLst>
              <a:ext uri="{FF2B5EF4-FFF2-40B4-BE49-F238E27FC236}">
                <a16:creationId xmlns:a16="http://schemas.microsoft.com/office/drawing/2014/main" id="{9ABC74E3-FB04-1846-92C0-FC85A604A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2150"/>
            <a:ext cx="6153150" cy="3462338"/>
          </a:xfrm>
          <a:ln/>
        </p:spPr>
      </p:sp>
      <p:sp>
        <p:nvSpPr>
          <p:cNvPr id="653315" name="Rectangle 3">
            <a:extLst>
              <a:ext uri="{FF2B5EF4-FFF2-40B4-BE49-F238E27FC236}">
                <a16:creationId xmlns:a16="http://schemas.microsoft.com/office/drawing/2014/main" id="{231DF361-BB04-6446-8538-77A519C2B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0911" tIns="45455" rIns="90911" bIns="45455" anchor="t"/>
          <a:lstStyle/>
          <a:p>
            <a:r>
              <a:rPr lang="en-US" altLang="en-US"/>
              <a:t>Other criteria to select LOD: distance to the object, rendering budget (I.e., do we have time to draw a more complex LOD?)</a:t>
            </a:r>
          </a:p>
          <a:p>
            <a:r>
              <a:rPr lang="en-US" altLang="en-US"/>
              <a:t>Many different types of LODs : what we’ve shown here are called “Discrete Geometry LODs”</a:t>
            </a:r>
          </a:p>
          <a:p>
            <a:r>
              <a:rPr lang="en-US" altLang="en-US"/>
              <a:t>Read more in the book about Alpha LODs, Geomorph LODS, and more sophisticated LOD</a:t>
            </a:r>
          </a:p>
          <a:p>
            <a:r>
              <a:rPr lang="en-US" altLang="en-US"/>
              <a:t>selection critera.</a:t>
            </a:r>
          </a:p>
          <a:p>
            <a:endParaRPr lang="en-US" altLang="en-US"/>
          </a:p>
          <a:p>
            <a:r>
              <a:rPr lang="en-US" altLang="en-US"/>
              <a:t>Speedups: usually at least a factor of 2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16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6AD55D7-1AE1-474D-A775-39E1F010A6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6108B2-31F7-3D43-AE0D-68CE816509D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55362" name="Rectangle 2">
            <a:extLst>
              <a:ext uri="{FF2B5EF4-FFF2-40B4-BE49-F238E27FC236}">
                <a16:creationId xmlns:a16="http://schemas.microsoft.com/office/drawing/2014/main" id="{B2D3562C-5CD0-2148-8799-5E4429533E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1F201D11-05F9-2546-8EBA-80B12F66D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29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513754-A934-6F4A-ACBE-E881B8C840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DD23A9-E14C-3F43-A298-6615A22D23B1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90178" name="Rectangle 2">
            <a:extLst>
              <a:ext uri="{FF2B5EF4-FFF2-40B4-BE49-F238E27FC236}">
                <a16:creationId xmlns:a16="http://schemas.microsoft.com/office/drawing/2014/main" id="{59BADF0A-476D-D94B-B1FE-E33990695E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690179" name="Rectangle 3">
            <a:extLst>
              <a:ext uri="{FF2B5EF4-FFF2-40B4-BE49-F238E27FC236}">
                <a16:creationId xmlns:a16="http://schemas.microsoft.com/office/drawing/2014/main" id="{37421329-A428-224E-AA10-28E268582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163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45445A4-7469-7842-BB82-D5D454CB56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02A567-A5CD-CC43-B5AA-E01FAAEAB3D3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92226" name="Rectangle 2">
            <a:extLst>
              <a:ext uri="{FF2B5EF4-FFF2-40B4-BE49-F238E27FC236}">
                <a16:creationId xmlns:a16="http://schemas.microsoft.com/office/drawing/2014/main" id="{80CF7D88-4C1D-A045-A9B3-DF33537D8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692227" name="Rectangle 3">
            <a:extLst>
              <a:ext uri="{FF2B5EF4-FFF2-40B4-BE49-F238E27FC236}">
                <a16:creationId xmlns:a16="http://schemas.microsoft.com/office/drawing/2014/main" id="{85B82153-4F4A-9248-B4C2-27FB7C6BA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27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4C9302-2EA8-EB4F-8600-9A3CBF0361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7B07A-FA81-DA46-82C5-E644827EE20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36930" name="Rectangle 2">
            <a:extLst>
              <a:ext uri="{FF2B5EF4-FFF2-40B4-BE49-F238E27FC236}">
                <a16:creationId xmlns:a16="http://schemas.microsoft.com/office/drawing/2014/main" id="{A7EF49F5-7459-FA4A-BE33-78A6D0FA1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36931" name="Rectangle 3">
            <a:extLst>
              <a:ext uri="{FF2B5EF4-FFF2-40B4-BE49-F238E27FC236}">
                <a16:creationId xmlns:a16="http://schemas.microsoft.com/office/drawing/2014/main" id="{575C01EC-A987-5844-8883-62DD990A1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203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1B99D7-FC01-1045-8B05-8382238C6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28561-C2E5-2E4F-9E72-09AA7A7F695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94274" name="Rectangle 2">
            <a:extLst>
              <a:ext uri="{FF2B5EF4-FFF2-40B4-BE49-F238E27FC236}">
                <a16:creationId xmlns:a16="http://schemas.microsoft.com/office/drawing/2014/main" id="{381FD2A4-6113-1440-8B7F-8345CF9C2A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694275" name="Rectangle 3">
            <a:extLst>
              <a:ext uri="{FF2B5EF4-FFF2-40B4-BE49-F238E27FC236}">
                <a16:creationId xmlns:a16="http://schemas.microsoft.com/office/drawing/2014/main" id="{40688C0C-0D78-1A48-A340-494599253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596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E9E951C-26C7-7044-B7D0-015DCDC197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BF9CF-93D4-9447-88D8-7892A7081683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10658" name="Rectangle 2">
            <a:extLst>
              <a:ext uri="{FF2B5EF4-FFF2-40B4-BE49-F238E27FC236}">
                <a16:creationId xmlns:a16="http://schemas.microsoft.com/office/drawing/2014/main" id="{3E8F8B46-78A1-F14E-A184-79A28D78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91BA2DDD-86DF-544F-832E-0EB522845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163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955F531-2011-3245-AB03-9E507B965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461E3-AD91-2A4D-84EB-D00225A949B5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12706" name="Rectangle 2">
            <a:extLst>
              <a:ext uri="{FF2B5EF4-FFF2-40B4-BE49-F238E27FC236}">
                <a16:creationId xmlns:a16="http://schemas.microsoft.com/office/drawing/2014/main" id="{0D7A9673-478E-6142-9E27-740126DBB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32512" cy="3449637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12707" name="Rectangle 3">
            <a:extLst>
              <a:ext uri="{FF2B5EF4-FFF2-40B4-BE49-F238E27FC236}">
                <a16:creationId xmlns:a16="http://schemas.microsoft.com/office/drawing/2014/main" id="{52A0772D-3D93-C144-AEE0-0321459A5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83088"/>
            <a:ext cx="5099050" cy="4157662"/>
          </a:xfrm>
          <a:noFill/>
          <a:ln/>
        </p:spPr>
        <p:txBody>
          <a:bodyPr wrap="square" lIns="91449" tIns="45725" rIns="91449" bIns="45725" anchor="t"/>
          <a:lstStyle/>
          <a:p>
            <a:pPr defTabSz="901700"/>
            <a:r>
              <a:rPr lang="en-US" altLang="en-US" dirty="0"/>
              <a:t>These simplified meshes are often used in the context of level-of-detail.</a:t>
            </a:r>
          </a:p>
          <a:p>
            <a:pPr defTabSz="901700"/>
            <a:r>
              <a:rPr lang="en-US" altLang="en-US" dirty="0"/>
              <a:t>The idea is to use a fully-detailed mesh when the model is close to the viewer, and to substitute coarser and coarser approximations as the object recedes away from the viewer.</a:t>
            </a:r>
          </a:p>
          <a:p>
            <a:pPr defTabSz="901700"/>
            <a:endParaRPr lang="en-US" altLang="en-US" dirty="0"/>
          </a:p>
          <a:p>
            <a:pPr defTabSz="901700"/>
            <a:r>
              <a:rPr lang="en-US" altLang="en-US" b="1" dirty="0"/>
              <a:t>&lt;click&gt;</a:t>
            </a:r>
            <a:r>
              <a:rPr lang="en-US" altLang="en-US" dirty="0"/>
              <a:t> One concern with this approach is that instantaneous switching between the various meshes may result in a “popping” perceptible to the user.</a:t>
            </a:r>
          </a:p>
          <a:p>
            <a:pPr defTabSz="901700"/>
            <a:r>
              <a:rPr lang="en-US" altLang="en-US" dirty="0"/>
              <a:t>Therefore we would like to have a smoother level-of-detail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1910495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50413AA-A9A7-9341-9BE8-C930630CD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229A3A-5459-AE4C-A9EE-749C00A11AD1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14754" name="Rectangle 2">
            <a:extLst>
              <a:ext uri="{FF2B5EF4-FFF2-40B4-BE49-F238E27FC236}">
                <a16:creationId xmlns:a16="http://schemas.microsoft.com/office/drawing/2014/main" id="{D6CB14C3-CB2B-EF43-8A61-47AE7AD6C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14755" name="Rectangle 3">
            <a:extLst>
              <a:ext uri="{FF2B5EF4-FFF2-40B4-BE49-F238E27FC236}">
                <a16:creationId xmlns:a16="http://schemas.microsoft.com/office/drawing/2014/main" id="{89E62ED4-CE89-2444-90F4-C4BFE20DC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324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E4B4BA-FB6E-EA41-9DC2-50B9FB334D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7CE82-AFFD-E846-A621-256674A257AD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20898" name="Rectangle 2">
            <a:extLst>
              <a:ext uri="{FF2B5EF4-FFF2-40B4-BE49-F238E27FC236}">
                <a16:creationId xmlns:a16="http://schemas.microsoft.com/office/drawing/2014/main" id="{BBF2997B-89FE-0F4A-8EE1-FB2C39138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3A437D37-297A-0C45-A9BF-43ABD78AD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349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E4B4BA-FB6E-EA41-9DC2-50B9FB334D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7CE82-AFFD-E846-A621-256674A257AD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20898" name="Rectangle 2">
            <a:extLst>
              <a:ext uri="{FF2B5EF4-FFF2-40B4-BE49-F238E27FC236}">
                <a16:creationId xmlns:a16="http://schemas.microsoft.com/office/drawing/2014/main" id="{BBF2997B-89FE-0F4A-8EE1-FB2C39138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3A437D37-297A-0C45-A9BF-43ABD78AD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001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E4B4BA-FB6E-EA41-9DC2-50B9FB334D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7CE82-AFFD-E846-A621-256674A257AD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20898" name="Rectangle 2">
            <a:extLst>
              <a:ext uri="{FF2B5EF4-FFF2-40B4-BE49-F238E27FC236}">
                <a16:creationId xmlns:a16="http://schemas.microsoft.com/office/drawing/2014/main" id="{BBF2997B-89FE-0F4A-8EE1-FB2C39138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3A437D37-297A-0C45-A9BF-43ABD78AD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02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B25ED4F-B5D8-FC45-BC53-9679934959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47AF09-90EE-F84B-B005-E95DDFC172F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37282" name="Rectangle 2">
            <a:extLst>
              <a:ext uri="{FF2B5EF4-FFF2-40B4-BE49-F238E27FC236}">
                <a16:creationId xmlns:a16="http://schemas.microsoft.com/office/drawing/2014/main" id="{E5BC2315-33DA-784F-8C08-06DBC358E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B17A10B1-53CB-C34F-A05F-AEA564681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527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A211A5-B5C9-4D44-862E-0A38B89F45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D340F8-0A2A-7642-8EFB-D42ED8E99B64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41378" name="Rectangle 2">
            <a:extLst>
              <a:ext uri="{FF2B5EF4-FFF2-40B4-BE49-F238E27FC236}">
                <a16:creationId xmlns:a16="http://schemas.microsoft.com/office/drawing/2014/main" id="{607A17EF-42E2-3441-8A99-B51468622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32512" cy="3449637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8AFBEB85-E529-0C4F-A0CF-0EC50E586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83088"/>
            <a:ext cx="5099050" cy="4157662"/>
          </a:xfrm>
          <a:noFill/>
          <a:ln/>
        </p:spPr>
        <p:txBody>
          <a:bodyPr wrap="square" lIns="91449" tIns="45725" rIns="91449" bIns="45725" anchor="t"/>
          <a:lstStyle/>
          <a:p>
            <a:pPr defTabSz="901700"/>
            <a:r>
              <a:rPr lang="en-US" altLang="en-US" dirty="0"/>
              <a:t>I’ll now introduce our new simplification procedure.</a:t>
            </a:r>
          </a:p>
          <a:p>
            <a:pPr defTabSz="901700"/>
            <a:r>
              <a:rPr lang="en-US" altLang="en-US" dirty="0"/>
              <a:t>Conceptually it’s extremely simple.</a:t>
            </a:r>
          </a:p>
          <a:p>
            <a:pPr defTabSz="901700"/>
            <a:r>
              <a:rPr lang="en-US" altLang="en-US" dirty="0"/>
              <a:t>It simplifies the original mesh by applying to it a sequence of edge collapse transformations.</a:t>
            </a:r>
          </a:p>
          <a:p>
            <a:pPr defTabSz="901700"/>
            <a:r>
              <a:rPr lang="en-US" altLang="en-US" dirty="0"/>
              <a:t>As shown here, an edge collapse is a local mesh operation that takes two adjacent vertices of the mesh and unifies them into one, removing two faces in the process.</a:t>
            </a:r>
          </a:p>
          <a:p>
            <a:pPr defTabSz="901700"/>
            <a:r>
              <a:rPr lang="en-US" altLang="en-US" dirty="0"/>
              <a:t>Note that the position of the new unified vertex can be arbitrary.</a:t>
            </a:r>
          </a:p>
          <a:p>
            <a:pPr defTabSz="901700"/>
            <a:endParaRPr lang="en-US" altLang="en-US" dirty="0"/>
          </a:p>
          <a:p>
            <a:pPr defTabSz="901700"/>
            <a:r>
              <a:rPr lang="en-US" altLang="en-US" b="1" dirty="0"/>
              <a:t>&lt;click&gt;</a:t>
            </a:r>
            <a:r>
              <a:rPr lang="en-US" altLang="en-US" dirty="0"/>
              <a:t> Of course, there is an optimization procedure for selecting which edges to collapse and what geometry to assign to the new vertices, and I’ll return to that issue a little later.</a:t>
            </a:r>
          </a:p>
          <a:p>
            <a:pPr defTabSz="901700"/>
            <a:endParaRPr lang="en-US" altLang="en-US" dirty="0"/>
          </a:p>
          <a:p>
            <a:pPr defTabSz="901700"/>
            <a:r>
              <a:rPr lang="en-US" altLang="en-US" b="1" dirty="0"/>
              <a:t>&lt;click&gt;&lt;35mm&gt;</a:t>
            </a:r>
            <a:r>
              <a:rPr lang="en-US" altLang="en-US" dirty="0"/>
              <a:t> (copy slide)</a:t>
            </a:r>
          </a:p>
        </p:txBody>
      </p:sp>
    </p:spTree>
    <p:extLst>
      <p:ext uri="{BB962C8B-B14F-4D97-AF65-F5344CB8AC3E}">
        <p14:creationId xmlns:p14="http://schemas.microsoft.com/office/powerpoint/2010/main" val="391507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751B42-5F7E-9D44-9B98-C16B5D0F2C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2F939-6AB4-5B47-8B3E-5E168C5B44F0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743426" name="Rectangle 2">
            <a:extLst>
              <a:ext uri="{FF2B5EF4-FFF2-40B4-BE49-F238E27FC236}">
                <a16:creationId xmlns:a16="http://schemas.microsoft.com/office/drawing/2014/main" id="{2184FC0D-12C5-8D4F-AEAB-5D5A0B9C8D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32512" cy="3449637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0E84AA17-C696-A34F-9F1C-286C418EA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83088"/>
            <a:ext cx="5099050" cy="4157662"/>
          </a:xfrm>
          <a:noFill/>
          <a:ln/>
        </p:spPr>
        <p:txBody>
          <a:bodyPr wrap="square" lIns="91449" tIns="45725" rIns="91449" bIns="45725" anchor="t"/>
          <a:lstStyle/>
          <a:p>
            <a:pPr defTabSz="901700"/>
            <a:r>
              <a:rPr lang="en-US" altLang="en-US" dirty="0"/>
              <a:t>Thus the simplification starts with the original mesh, denoted </a:t>
            </a:r>
            <a:r>
              <a:rPr lang="en-US" altLang="en-US" dirty="0" err="1"/>
              <a:t>M^n</a:t>
            </a:r>
            <a:r>
              <a:rPr lang="en-US" altLang="en-US" dirty="0"/>
              <a:t>, and through a sequence of edge collapse transformations, simplifies it down to a very coarse base mesh, M^0.</a:t>
            </a:r>
          </a:p>
          <a:p>
            <a:pPr defTabSz="901700"/>
            <a:endParaRPr lang="en-US" altLang="en-US" dirty="0"/>
          </a:p>
          <a:p>
            <a:pPr defTabSz="901700"/>
            <a:r>
              <a:rPr lang="en-US" altLang="en-US" b="1" dirty="0"/>
              <a:t>&lt;click&gt;</a:t>
            </a:r>
            <a:r>
              <a:rPr lang="en-US" altLang="en-US" dirty="0"/>
              <a:t> You can see the effect of the very last edge collapse transforming M^1 into M^0; it removes the last window from the airplane.</a:t>
            </a:r>
          </a:p>
        </p:txBody>
      </p:sp>
    </p:spTree>
    <p:extLst>
      <p:ext uri="{BB962C8B-B14F-4D97-AF65-F5344CB8AC3E}">
        <p14:creationId xmlns:p14="http://schemas.microsoft.com/office/powerpoint/2010/main" val="155382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5CDC675-6DA0-F74E-81C9-1DFC7CEDCE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0B1E4C-E5ED-404A-B7DE-54EB3C4E68E4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38978" name="Rectangle 2">
            <a:extLst>
              <a:ext uri="{FF2B5EF4-FFF2-40B4-BE49-F238E27FC236}">
                <a16:creationId xmlns:a16="http://schemas.microsoft.com/office/drawing/2014/main" id="{365333F2-8ECE-5041-997E-8B3D4D9D80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38979" name="Rectangle 3">
            <a:extLst>
              <a:ext uri="{FF2B5EF4-FFF2-40B4-BE49-F238E27FC236}">
                <a16:creationId xmlns:a16="http://schemas.microsoft.com/office/drawing/2014/main" id="{4E74F95F-8C76-9144-B345-D2A2C59FAF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748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618D213-3B48-A146-8B26-E83703D2D2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7E4354-5903-A34A-8A4E-576DFA74247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749570" name="Rectangle 2">
            <a:extLst>
              <a:ext uri="{FF2B5EF4-FFF2-40B4-BE49-F238E27FC236}">
                <a16:creationId xmlns:a16="http://schemas.microsoft.com/office/drawing/2014/main" id="{CDE4133D-7378-6947-89BB-A5F89C781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8C675EA5-EB00-E242-97D2-50B2E2F0B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871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DB578A-1CDB-D343-8C62-4BE5CD2377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8A4EBB-840D-2844-AFBF-B1A2A702666E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55714" name="Rectangle 2">
            <a:extLst>
              <a:ext uri="{FF2B5EF4-FFF2-40B4-BE49-F238E27FC236}">
                <a16:creationId xmlns:a16="http://schemas.microsoft.com/office/drawing/2014/main" id="{AED8CAD8-D008-FC4D-AC91-C4DDDD8C50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DC833008-FFFC-A946-8DC6-6F7BE4487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055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E78EC92-0DE8-F34A-8AEB-0AFC1825B7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40B991-1CBD-F347-B850-835118A419DE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757762" name="Rectangle 2">
            <a:extLst>
              <a:ext uri="{FF2B5EF4-FFF2-40B4-BE49-F238E27FC236}">
                <a16:creationId xmlns:a16="http://schemas.microsoft.com/office/drawing/2014/main" id="{FCBCC4E7-49F0-174B-8E52-BC2E9AEB2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F79129E0-885C-E64E-BF57-5AFB20FDA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994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1C15451-D9C9-9F43-8A89-ECF61D772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D5943B-23AB-144D-B6D0-030A980ED44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59810" name="Rectangle 2">
            <a:extLst>
              <a:ext uri="{FF2B5EF4-FFF2-40B4-BE49-F238E27FC236}">
                <a16:creationId xmlns:a16="http://schemas.microsoft.com/office/drawing/2014/main" id="{65EAE0D4-FEA9-F54D-82DF-FBEA61D089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717550"/>
            <a:ext cx="6202363" cy="3489325"/>
          </a:xfrm>
          <a:ln/>
        </p:spPr>
      </p:sp>
      <p:sp>
        <p:nvSpPr>
          <p:cNvPr id="759811" name="Rectangle 3">
            <a:extLst>
              <a:ext uri="{FF2B5EF4-FFF2-40B4-BE49-F238E27FC236}">
                <a16:creationId xmlns:a16="http://schemas.microsoft.com/office/drawing/2014/main" id="{3D3C9DE1-B5AF-3E45-92A9-74EC9D0BB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411663"/>
            <a:ext cx="5121275" cy="41036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10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AFF7DA-C882-804A-8798-53317FC0ED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6DC416-A8A2-1742-8BF8-3BA4A6179DF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41026" name="Rectangle 2">
            <a:extLst>
              <a:ext uri="{FF2B5EF4-FFF2-40B4-BE49-F238E27FC236}">
                <a16:creationId xmlns:a16="http://schemas.microsoft.com/office/drawing/2014/main" id="{D9620D2D-B93F-1647-A66F-9A80D9593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641027" name="Rectangle 3">
            <a:extLst>
              <a:ext uri="{FF2B5EF4-FFF2-40B4-BE49-F238E27FC236}">
                <a16:creationId xmlns:a16="http://schemas.microsoft.com/office/drawing/2014/main" id="{CA4FFAFD-FDCA-EF49-9DA3-5A6F7CEB5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25" y="4386263"/>
            <a:ext cx="5556250" cy="415448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33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5A2848-B37D-8D48-8FB0-22FE2F8F0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BCB834-AF7E-9C43-8F07-6E8C5860A390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13026" name="Rectangle 2">
            <a:extLst>
              <a:ext uri="{FF2B5EF4-FFF2-40B4-BE49-F238E27FC236}">
                <a16:creationId xmlns:a16="http://schemas.microsoft.com/office/drawing/2014/main" id="{AE81E0A7-857E-3E42-851A-05CFDCCDD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513027" name="Rectangle 3">
            <a:extLst>
              <a:ext uri="{FF2B5EF4-FFF2-40B4-BE49-F238E27FC236}">
                <a16:creationId xmlns:a16="http://schemas.microsoft.com/office/drawing/2014/main" id="{17A311E6-1078-794F-85B2-F813A7266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75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24DB-C3B0-43A7-B983-D0A0140699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0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F0D899-0BF3-F84B-8467-EEF00D2CB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6510E-2B12-2C4B-8446-183DD3188EE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89474" name="Rectangle 2">
            <a:extLst>
              <a:ext uri="{FF2B5EF4-FFF2-40B4-BE49-F238E27FC236}">
                <a16:creationId xmlns:a16="http://schemas.microsoft.com/office/drawing/2014/main" id="{FD48A5ED-63B0-9F46-A672-01DC43AAA7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153150" cy="3462338"/>
          </a:xfrm>
          <a:ln/>
        </p:spPr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4729E380-3A9A-8846-83BB-7E07698C4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304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AD87471-A9D9-6644-8748-2844C7C50C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F562C-EA58-344E-825C-881A30D250A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B7E426FB-9075-8D4A-9A2B-D22126597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3738"/>
            <a:ext cx="6151562" cy="3460750"/>
          </a:xfrm>
          <a:ln/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F96DD761-5351-1B4A-9203-85EC81779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384675"/>
            <a:ext cx="5095875" cy="4154488"/>
          </a:xfrm>
        </p:spPr>
        <p:txBody>
          <a:bodyPr/>
          <a:lstStyle/>
          <a:p>
            <a:r>
              <a:rPr lang="en-US" altLang="en-US"/>
              <a:t>Objects close to each other in the virtual world are close in the scene graph</a:t>
            </a:r>
          </a:p>
        </p:txBody>
      </p:sp>
    </p:spTree>
    <p:extLst>
      <p:ext uri="{BB962C8B-B14F-4D97-AF65-F5344CB8AC3E}">
        <p14:creationId xmlns:p14="http://schemas.microsoft.com/office/powerpoint/2010/main" val="170963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2846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51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0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65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/books?id=Xcb1CwAAQBAJ&amp;pg=PT918&amp;lpg=PT918&amp;dq=The+fastest+render+polygon,+is+the+one+never+sent+down+the+rendering+pipeline&amp;source=bl&amp;ots=NI73IoX3pK&amp;sig=ACfU3U0o6zrWQWcU0nUWF3617cURpdTmVA&amp;hl=en&amp;sa=X&amp;ved=2ahUKEwjSg_3cp5TkAhUxvlkKHUVjCowQ6AEwAHoECAkQAQ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Bvyqu_wFe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Bvyqu_wFeE?start=280&amp;feature=oembed" TargetMode="Externa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Scene Graph and Acceleration Strategies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23F937-A4D8-BD43-A12B-AD0FC20D1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Acceleration algorithms</a:t>
            </a:r>
          </a:p>
          <a:p>
            <a:pPr lvl="1"/>
            <a:r>
              <a:rPr lang="en-US" dirty="0"/>
              <a:t>Never enough horse power</a:t>
            </a:r>
          </a:p>
          <a:p>
            <a:pPr lvl="1"/>
            <a:r>
              <a:rPr lang="en-US" dirty="0"/>
              <a:t>Four performance goals</a:t>
            </a:r>
          </a:p>
          <a:p>
            <a:pPr lvl="2"/>
            <a:r>
              <a:rPr lang="en-US" dirty="0"/>
              <a:t>Higher FPS</a:t>
            </a:r>
          </a:p>
          <a:p>
            <a:pPr lvl="2"/>
            <a:r>
              <a:rPr lang="en-US" dirty="0"/>
              <a:t>Higher Resolution</a:t>
            </a:r>
          </a:p>
          <a:p>
            <a:pPr lvl="2"/>
            <a:r>
              <a:rPr lang="en-US" dirty="0"/>
              <a:t>More realism</a:t>
            </a:r>
          </a:p>
          <a:p>
            <a:pPr lvl="2"/>
            <a:r>
              <a:rPr lang="en-US" dirty="0"/>
              <a:t>Lower power</a:t>
            </a:r>
          </a:p>
          <a:p>
            <a:pPr lvl="1"/>
            <a:r>
              <a:rPr lang="en-US" dirty="0"/>
              <a:t>We will always need to assist the hardware with clever data structures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194289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C48DB8-3438-C54E-801B-785A0C6EC1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Spatial Data Structures</a:t>
            </a:r>
          </a:p>
          <a:p>
            <a:pPr lvl="1"/>
            <a:r>
              <a:rPr lang="en-US" dirty="0"/>
              <a:t>Organize data in some n-dimensional space</a:t>
            </a:r>
          </a:p>
          <a:p>
            <a:pPr lvl="1"/>
            <a:r>
              <a:rPr lang="en-US" dirty="0"/>
              <a:t>We want to accelerate queries such as</a:t>
            </a:r>
          </a:p>
          <a:p>
            <a:pPr lvl="2"/>
            <a:r>
              <a:rPr lang="en-US" dirty="0"/>
              <a:t>Does the following geometry overlap any other geometry?</a:t>
            </a:r>
          </a:p>
          <a:p>
            <a:pPr lvl="2"/>
            <a:r>
              <a:rPr lang="en-US" dirty="0"/>
              <a:t>Does this ray intersect anything in the scene?</a:t>
            </a:r>
          </a:p>
          <a:p>
            <a:pPr lvl="1"/>
            <a:r>
              <a:rPr lang="en-US" dirty="0"/>
              <a:t>Using a tree structure</a:t>
            </a:r>
          </a:p>
          <a:p>
            <a:pPr lvl="2"/>
            <a:r>
              <a:rPr lang="en-US" dirty="0"/>
              <a:t>Construction of a tree can be expensive and should in some cases be done as a preprocess </a:t>
            </a:r>
          </a:p>
          <a:p>
            <a:pPr lvl="2"/>
            <a:r>
              <a:rPr lang="en-US" dirty="0"/>
              <a:t>Speedups for queries and traversals from O(n) to O(log n)</a:t>
            </a:r>
          </a:p>
          <a:p>
            <a:pPr lvl="2"/>
            <a:r>
              <a:rPr lang="en-US" dirty="0"/>
              <a:t>Three flavors:</a:t>
            </a:r>
          </a:p>
          <a:p>
            <a:pPr lvl="3"/>
            <a:r>
              <a:rPr lang="en-US" dirty="0"/>
              <a:t>Binary Space Partition trees (BSP)</a:t>
            </a:r>
          </a:p>
          <a:p>
            <a:pPr lvl="3"/>
            <a:r>
              <a:rPr lang="en-US" dirty="0"/>
              <a:t>Quadtrees/Octrees/</a:t>
            </a:r>
            <a:r>
              <a:rPr lang="en-US" dirty="0" err="1"/>
              <a:t>Kd</a:t>
            </a:r>
            <a:r>
              <a:rPr lang="en-US" dirty="0"/>
              <a:t>-trees</a:t>
            </a:r>
          </a:p>
          <a:p>
            <a:pPr lvl="3"/>
            <a:r>
              <a:rPr lang="en-US" dirty="0"/>
              <a:t>Bounding Volume Hierarchies (BVH)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3885CF-F2F4-C547-9BAB-49DF14F477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6030A7-E6D2-4E4E-A0DD-540B629D3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827733"/>
            <a:ext cx="4642709" cy="5202536"/>
          </a:xfrm>
        </p:spPr>
        <p:txBody>
          <a:bodyPr/>
          <a:lstStyle/>
          <a:p>
            <a:r>
              <a:rPr lang="en-US" dirty="0"/>
              <a:t>Quadtrees/Octrees</a:t>
            </a:r>
          </a:p>
          <a:p>
            <a:pPr lvl="1"/>
            <a:r>
              <a:rPr lang="en-US" dirty="0"/>
              <a:t>Recursively divide space in 2D (quadtrees) or 3D (octrees)</a:t>
            </a:r>
          </a:p>
          <a:p>
            <a:pPr lvl="1"/>
            <a:r>
              <a:rPr lang="en-US" dirty="0"/>
              <a:t>At each tree level objects get placed in the quadrant or octant that is “most appropriate”.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096D4-452F-014D-BA7C-06C3DF1D9C6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C0B4F45-CDB7-FC43-9EF6-2435B9CDF34A}"/>
              </a:ext>
            </a:extLst>
          </p:cNvPr>
          <p:cNvGrpSpPr/>
          <p:nvPr/>
        </p:nvGrpSpPr>
        <p:grpSpPr>
          <a:xfrm>
            <a:off x="6263640" y="181932"/>
            <a:ext cx="4937760" cy="3429000"/>
            <a:chOff x="3657600" y="1905000"/>
            <a:chExt cx="4937760" cy="342900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22E91E3-2266-BB4F-B531-1639039CFC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11065" y="1975506"/>
              <a:ext cx="4809981" cy="3270788"/>
              <a:chOff x="4663520" y="2727960"/>
              <a:chExt cx="3048000" cy="207264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9B7D692-8CA6-D142-95F0-BCB6F0C926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63520" y="335834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CA63720-AA4D-5746-863B-51499A55D4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2298" y="389867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271AB5A-9204-6746-B16D-BB3A5FF0EE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1076" y="290807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9450279-A17B-FE42-B64A-3C65727C5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69854" y="353845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1DC594D-9E40-6542-B155-7881D5C6BD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76188" y="434895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4A20831-233F-FD47-A672-998AB7A600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48133" y="407878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A6A73AD-AC68-794A-8CFE-614C5242E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6911" y="27279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BF32126-0BDA-D244-B827-AA4ADD2C09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0080" y="416884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1863841-6C08-5942-983D-94E4D87E9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4966" y="317823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26F35A4-1E5D-B049-98A2-E367F1EA22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1799" y="362851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B048903-0EB3-0444-91BE-6C8FF3717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5689" y="47091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91C7D16-2F41-A54A-A3B4-71EDF735FB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0577" y="344840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A11436E-2A67-154B-8D42-93F7D7979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3021" y="398873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00A25B4-AC3E-B549-9517-9EB8624A07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632" y="452906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A315999-3E45-D04D-96E4-7778E22B4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9355" y="461911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BC20B31-8CAA-9D41-8F13-900A5ADDA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6687" y="281801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A00B03B-4957-B24F-8ABB-165436C81B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243" y="299812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2A3552D-1251-F842-8FBB-A0EC9881F2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7909" y="380862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485D9F8-FD66-2948-9399-7302EABAEA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35465" y="443900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08CD0EC-CAA9-7C45-BBFC-932D7BDFC9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7410" y="371856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0C997B0-192E-034E-BC8F-461ED992F3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1300" y="425889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36EBB15-57FE-BF4A-A885-21E8C1CEC5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3744" y="308818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92F9686-D46D-1649-8E27-E04923272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2522" y="326829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40EB936-332E-414E-B7E1-E3190096CE41}"/>
                </a:ext>
              </a:extLst>
            </p:cNvPr>
            <p:cNvSpPr/>
            <p:nvPr/>
          </p:nvSpPr>
          <p:spPr>
            <a:xfrm>
              <a:off x="3657600" y="1905000"/>
              <a:ext cx="493776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F224B8-631F-724E-8321-446B634679B6}"/>
                </a:ext>
              </a:extLst>
            </p:cNvPr>
            <p:cNvCxnSpPr/>
            <p:nvPr/>
          </p:nvCxnSpPr>
          <p:spPr>
            <a:xfrm>
              <a:off x="7372350" y="1905000"/>
              <a:ext cx="0" cy="3429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54EF76B-0F47-B84E-9D3B-9C1A8A5723B0}"/>
                </a:ext>
              </a:extLst>
            </p:cNvPr>
            <p:cNvCxnSpPr/>
            <p:nvPr/>
          </p:nvCxnSpPr>
          <p:spPr>
            <a:xfrm>
              <a:off x="6134100" y="1905000"/>
              <a:ext cx="0" cy="342900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5E44C26-89D8-4A4D-9DC7-B417089C4B1F}"/>
                </a:ext>
              </a:extLst>
            </p:cNvPr>
            <p:cNvCxnSpPr/>
            <p:nvPr/>
          </p:nvCxnSpPr>
          <p:spPr>
            <a:xfrm>
              <a:off x="4895850" y="1905000"/>
              <a:ext cx="0" cy="3429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565321C-FC5E-084B-A24B-989C425F1B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2762250"/>
              <a:ext cx="4937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F141332-0D9F-484E-AC6A-EAC834FA0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3619500"/>
              <a:ext cx="4937760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AF4036-3901-C44D-BBEE-EACFE9093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476750"/>
              <a:ext cx="4937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0B9786B-EBF1-A74A-8799-2C7D3D53F805}"/>
              </a:ext>
            </a:extLst>
          </p:cNvPr>
          <p:cNvSpPr/>
          <p:nvPr/>
        </p:nvSpPr>
        <p:spPr>
          <a:xfrm>
            <a:off x="7833360" y="489061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1833E0-63DD-F64C-ADE6-12BA233F743A}"/>
              </a:ext>
            </a:extLst>
          </p:cNvPr>
          <p:cNvSpPr/>
          <p:nvPr/>
        </p:nvSpPr>
        <p:spPr>
          <a:xfrm>
            <a:off x="8290560" y="489061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A100C-85CF-E64C-8C89-0FC4B71C2281}"/>
              </a:ext>
            </a:extLst>
          </p:cNvPr>
          <p:cNvSpPr/>
          <p:nvPr/>
        </p:nvSpPr>
        <p:spPr>
          <a:xfrm>
            <a:off x="8747760" y="489061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26FB24-F0A8-E749-92A4-95244E9EC950}"/>
              </a:ext>
            </a:extLst>
          </p:cNvPr>
          <p:cNvSpPr/>
          <p:nvPr/>
        </p:nvSpPr>
        <p:spPr>
          <a:xfrm>
            <a:off x="9204960" y="489061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9BF98-50BC-614D-9394-87EAB4424160}"/>
              </a:ext>
            </a:extLst>
          </p:cNvPr>
          <p:cNvSpPr/>
          <p:nvPr/>
        </p:nvSpPr>
        <p:spPr>
          <a:xfrm>
            <a:off x="8519160" y="388620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1A8EB2-A28E-9C45-B26C-960B5D52BA4C}"/>
              </a:ext>
            </a:extLst>
          </p:cNvPr>
          <p:cNvSpPr/>
          <p:nvPr/>
        </p:nvSpPr>
        <p:spPr>
          <a:xfrm>
            <a:off x="7086600" y="612791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A1A2596-978B-BD4C-AF40-D6AC05BAE800}"/>
              </a:ext>
            </a:extLst>
          </p:cNvPr>
          <p:cNvSpPr/>
          <p:nvPr/>
        </p:nvSpPr>
        <p:spPr>
          <a:xfrm>
            <a:off x="7416800" y="64160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AB93C0-6113-8947-A029-4EB5669224EB}"/>
              </a:ext>
            </a:extLst>
          </p:cNvPr>
          <p:cNvSpPr/>
          <p:nvPr/>
        </p:nvSpPr>
        <p:spPr>
          <a:xfrm>
            <a:off x="7747000" y="612791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C32E8F-5B7F-474B-AAD5-062E40B33DA4}"/>
              </a:ext>
            </a:extLst>
          </p:cNvPr>
          <p:cNvSpPr/>
          <p:nvPr/>
        </p:nvSpPr>
        <p:spPr>
          <a:xfrm>
            <a:off x="8077200" y="64160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1093769-38D1-DA45-A25F-8F0836D25EF0}"/>
              </a:ext>
            </a:extLst>
          </p:cNvPr>
          <p:cNvSpPr/>
          <p:nvPr/>
        </p:nvSpPr>
        <p:spPr>
          <a:xfrm>
            <a:off x="8747760" y="64160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C3980E-945E-5046-9BD6-63F683BDE82D}"/>
              </a:ext>
            </a:extLst>
          </p:cNvPr>
          <p:cNvSpPr/>
          <p:nvPr/>
        </p:nvSpPr>
        <p:spPr>
          <a:xfrm>
            <a:off x="9077960" y="612791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47760D-FC67-594D-BD6F-AED3DCEBC866}"/>
              </a:ext>
            </a:extLst>
          </p:cNvPr>
          <p:cNvSpPr/>
          <p:nvPr/>
        </p:nvSpPr>
        <p:spPr>
          <a:xfrm>
            <a:off x="9408160" y="641604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B80813-6BEC-F140-9CB5-9A1E82C31528}"/>
              </a:ext>
            </a:extLst>
          </p:cNvPr>
          <p:cNvSpPr/>
          <p:nvPr/>
        </p:nvSpPr>
        <p:spPr>
          <a:xfrm>
            <a:off x="9738360" y="612791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390C0F-3A3F-C341-A1B3-0540E8472DCB}"/>
              </a:ext>
            </a:extLst>
          </p:cNvPr>
          <p:cNvCxnSpPr>
            <a:stCxn id="41" idx="3"/>
            <a:endCxn id="37" idx="0"/>
          </p:cNvCxnSpPr>
          <p:nvPr/>
        </p:nvCxnSpPr>
        <p:spPr>
          <a:xfrm flipH="1">
            <a:off x="8016240" y="4198396"/>
            <a:ext cx="556484" cy="69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00D8DB-4DF8-DF41-906E-26566E865C18}"/>
              </a:ext>
            </a:extLst>
          </p:cNvPr>
          <p:cNvCxnSpPr>
            <a:cxnSpLocks/>
            <a:stCxn id="41" idx="4"/>
            <a:endCxn id="38" idx="0"/>
          </p:cNvCxnSpPr>
          <p:nvPr/>
        </p:nvCxnSpPr>
        <p:spPr>
          <a:xfrm flipH="1">
            <a:off x="8473440" y="4251960"/>
            <a:ext cx="228600" cy="63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8B7C93-99BB-B046-A519-971E0048EF17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H="1" flipV="1">
            <a:off x="8702040" y="4251960"/>
            <a:ext cx="228600" cy="63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60A959D-FF5F-934B-B0D4-334D8068AB60}"/>
              </a:ext>
            </a:extLst>
          </p:cNvPr>
          <p:cNvCxnSpPr>
            <a:cxnSpLocks/>
            <a:stCxn id="40" idx="0"/>
            <a:endCxn id="41" idx="5"/>
          </p:cNvCxnSpPr>
          <p:nvPr/>
        </p:nvCxnSpPr>
        <p:spPr>
          <a:xfrm flipH="1" flipV="1">
            <a:off x="8831356" y="4198396"/>
            <a:ext cx="556484" cy="69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8190B82-9D7D-2449-B446-09892DE1634F}"/>
              </a:ext>
            </a:extLst>
          </p:cNvPr>
          <p:cNvCxnSpPr>
            <a:cxnSpLocks/>
            <a:stCxn id="37" idx="3"/>
            <a:endCxn id="42" idx="0"/>
          </p:cNvCxnSpPr>
          <p:nvPr/>
        </p:nvCxnSpPr>
        <p:spPr>
          <a:xfrm flipH="1">
            <a:off x="7269480" y="5202807"/>
            <a:ext cx="617444" cy="925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7D0406-B3AA-D14E-B00E-C2C58648E17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 flipH="1">
            <a:off x="7599680" y="5256371"/>
            <a:ext cx="41656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F05E2B-2075-0F44-B5CB-CE107C75E6A0}"/>
              </a:ext>
            </a:extLst>
          </p:cNvPr>
          <p:cNvCxnSpPr>
            <a:cxnSpLocks/>
            <a:stCxn id="37" idx="4"/>
            <a:endCxn id="44" idx="0"/>
          </p:cNvCxnSpPr>
          <p:nvPr/>
        </p:nvCxnSpPr>
        <p:spPr>
          <a:xfrm flipH="1">
            <a:off x="7929880" y="5256371"/>
            <a:ext cx="86360" cy="87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6CF113-9352-7341-80AB-5579F21A7B40}"/>
              </a:ext>
            </a:extLst>
          </p:cNvPr>
          <p:cNvCxnSpPr>
            <a:cxnSpLocks/>
            <a:stCxn id="37" idx="5"/>
            <a:endCxn id="45" idx="0"/>
          </p:cNvCxnSpPr>
          <p:nvPr/>
        </p:nvCxnSpPr>
        <p:spPr>
          <a:xfrm>
            <a:off x="8145556" y="5202807"/>
            <a:ext cx="114524" cy="1213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0A0BB8-E495-3047-8AF9-B37094D51898}"/>
              </a:ext>
            </a:extLst>
          </p:cNvPr>
          <p:cNvCxnSpPr>
            <a:cxnSpLocks/>
            <a:stCxn id="39" idx="4"/>
            <a:endCxn id="46" idx="0"/>
          </p:cNvCxnSpPr>
          <p:nvPr/>
        </p:nvCxnSpPr>
        <p:spPr>
          <a:xfrm>
            <a:off x="8930640" y="5256371"/>
            <a:ext cx="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333AA89-97DE-044B-BDCB-015284463299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>
            <a:off x="8930640" y="5256371"/>
            <a:ext cx="330200" cy="87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D57B66B-0BF2-2A47-AB74-018EFBCF6AF8}"/>
              </a:ext>
            </a:extLst>
          </p:cNvPr>
          <p:cNvCxnSpPr>
            <a:cxnSpLocks/>
            <a:stCxn id="39" idx="5"/>
            <a:endCxn id="48" idx="0"/>
          </p:cNvCxnSpPr>
          <p:nvPr/>
        </p:nvCxnSpPr>
        <p:spPr>
          <a:xfrm>
            <a:off x="9059956" y="5202807"/>
            <a:ext cx="531084" cy="1213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C6FDAA0-BE16-E143-9501-A09091681A74}"/>
              </a:ext>
            </a:extLst>
          </p:cNvPr>
          <p:cNvCxnSpPr>
            <a:cxnSpLocks/>
            <a:stCxn id="39" idx="5"/>
            <a:endCxn id="49" idx="0"/>
          </p:cNvCxnSpPr>
          <p:nvPr/>
        </p:nvCxnSpPr>
        <p:spPr>
          <a:xfrm>
            <a:off x="9059956" y="5202807"/>
            <a:ext cx="861284" cy="925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92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845BD-800D-4748-AA85-2F60E973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874412" cy="5202536"/>
          </a:xfrm>
        </p:spPr>
        <p:txBody>
          <a:bodyPr/>
          <a:lstStyle/>
          <a:p>
            <a:r>
              <a:rPr lang="en-US" dirty="0"/>
              <a:t>KD-Trees</a:t>
            </a:r>
          </a:p>
          <a:p>
            <a:pPr lvl="1"/>
            <a:r>
              <a:rPr lang="en-US" dirty="0"/>
              <a:t>Recursively divide space in 2 parts by selecting the dimension and cut that best divides the objects</a:t>
            </a:r>
          </a:p>
          <a:p>
            <a:pPr lvl="1"/>
            <a:r>
              <a:rPr lang="en-US" dirty="0"/>
              <a:t>At each level objects get placed in the “most appropriate” division.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6CD63D-D7E9-954A-A924-D3E558EB07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598FCE-322F-C34D-B7CC-B3D052929A73}"/>
              </a:ext>
            </a:extLst>
          </p:cNvPr>
          <p:cNvGrpSpPr>
            <a:grpSpLocks noChangeAspect="1"/>
          </p:cNvGrpSpPr>
          <p:nvPr/>
        </p:nvGrpSpPr>
        <p:grpSpPr>
          <a:xfrm>
            <a:off x="7122550" y="322109"/>
            <a:ext cx="4809981" cy="3270788"/>
            <a:chOff x="4663520" y="2727960"/>
            <a:chExt cx="3048000" cy="2072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8B19D4-A84A-2A44-9378-698F42877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3520" y="335834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B5CE06-73EB-6B45-9E67-FF36F4609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2298" y="389867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738099-1FC9-6241-B130-A257C8AE5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1076" y="290807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4AFA6B-EFF1-B747-BC30-703914CEDB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9854" y="353845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1026E8-D57C-CC4B-882C-A3A41D3A8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6188" y="43489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3F6750-EBF1-CD4C-B16B-531C2FC19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8133" y="40787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7A7D4-6D33-3E41-BC7D-4293A12BDB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911" y="27279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DDEFDD-98EE-AA46-B7C5-9C384D94A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080" y="416884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F1D893F-FFB0-E04F-A338-E68CAAB4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966" y="317823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D040C-51A2-5847-9F80-92E916ACD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99" y="36285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ADD64D-990D-654C-8F08-B734393DE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5689" y="47091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8BAEAC-A257-144A-9D01-9C0D90B38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0577" y="34484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64541A-535C-EE43-92CC-67F01EE78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3021" y="398873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AABF65-5E75-0644-A035-2E82E6CF3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632" y="45290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57EF69F-FFAC-CA45-9C3F-44D6259E9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9355" y="461911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96A92D-562D-C546-802E-3EF9B04CBA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6687" y="281801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0980F4-03B3-A543-80E9-5854D3EA0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4243" y="299812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50EC60-472A-BA48-8198-785E9B272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7909" y="380862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96E9D9-2375-A642-99B3-E1A90BC03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5465" y="443900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B59C86-041E-694E-A787-A96F38128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7410" y="371856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FE9E75-8699-F549-A319-17970DBB9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0" y="425889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98D47C-CB24-7549-A0E4-AEDA3AA78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3744" y="308818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6FBA09-F0B8-7941-A38C-F6641FC58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2522" y="326829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46B591-980C-474A-91BA-3D6FED4B968C}"/>
              </a:ext>
            </a:extLst>
          </p:cNvPr>
          <p:cNvCxnSpPr/>
          <p:nvPr/>
        </p:nvCxnSpPr>
        <p:spPr>
          <a:xfrm>
            <a:off x="10783835" y="251603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8E0129-E51A-8B42-B5EE-E4E5C5BCEA26}"/>
              </a:ext>
            </a:extLst>
          </p:cNvPr>
          <p:cNvCxnSpPr/>
          <p:nvPr/>
        </p:nvCxnSpPr>
        <p:spPr>
          <a:xfrm>
            <a:off x="9545585" y="251603"/>
            <a:ext cx="0" cy="3429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E516D-006F-D04B-9F00-FDB6FA92CCEC}"/>
              </a:ext>
            </a:extLst>
          </p:cNvPr>
          <p:cNvCxnSpPr>
            <a:cxnSpLocks/>
          </p:cNvCxnSpPr>
          <p:nvPr/>
        </p:nvCxnSpPr>
        <p:spPr>
          <a:xfrm flipH="1">
            <a:off x="7069085" y="1966103"/>
            <a:ext cx="493776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76F14-C6BB-6347-8F97-29285E66BED5}"/>
              </a:ext>
            </a:extLst>
          </p:cNvPr>
          <p:cNvCxnSpPr/>
          <p:nvPr/>
        </p:nvCxnSpPr>
        <p:spPr>
          <a:xfrm>
            <a:off x="11068305" y="1966103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35FEF2-0B9C-5544-98A3-132ABEDCA681}"/>
              </a:ext>
            </a:extLst>
          </p:cNvPr>
          <p:cNvCxnSpPr/>
          <p:nvPr/>
        </p:nvCxnSpPr>
        <p:spPr>
          <a:xfrm>
            <a:off x="8254838" y="251603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E9866-C644-F245-BDC2-E4E69DFEBA2C}"/>
              </a:ext>
            </a:extLst>
          </p:cNvPr>
          <p:cNvCxnSpPr/>
          <p:nvPr/>
        </p:nvCxnSpPr>
        <p:spPr>
          <a:xfrm>
            <a:off x="8539308" y="1943243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8D833EA-092A-E747-A2F1-EBF1E776FDCA}"/>
              </a:ext>
            </a:extLst>
          </p:cNvPr>
          <p:cNvSpPr/>
          <p:nvPr/>
        </p:nvSpPr>
        <p:spPr>
          <a:xfrm>
            <a:off x="6882393" y="4814707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E127FB-5A83-F34B-BD4A-5FFD971866F7}"/>
              </a:ext>
            </a:extLst>
          </p:cNvPr>
          <p:cNvSpPr/>
          <p:nvPr/>
        </p:nvSpPr>
        <p:spPr>
          <a:xfrm>
            <a:off x="7398860" y="4814707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D10D98-BF1E-9B4B-974F-9BC2D912C5C4}"/>
              </a:ext>
            </a:extLst>
          </p:cNvPr>
          <p:cNvSpPr/>
          <p:nvPr/>
        </p:nvSpPr>
        <p:spPr>
          <a:xfrm>
            <a:off x="7140627" y="342929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D98BB81-49DA-1041-BF16-95FA8B4A214D}"/>
              </a:ext>
            </a:extLst>
          </p:cNvPr>
          <p:cNvSpPr/>
          <p:nvPr/>
        </p:nvSpPr>
        <p:spPr>
          <a:xfrm>
            <a:off x="6365926" y="634013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8E6BCF-8BF3-6945-B900-62F0903C29D0}"/>
              </a:ext>
            </a:extLst>
          </p:cNvPr>
          <p:cNvSpPr/>
          <p:nvPr/>
        </p:nvSpPr>
        <p:spPr>
          <a:xfrm>
            <a:off x="6882393" y="634013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5A73DD-9E1F-2742-8A84-31F37566D91B}"/>
              </a:ext>
            </a:extLst>
          </p:cNvPr>
          <p:cNvSpPr/>
          <p:nvPr/>
        </p:nvSpPr>
        <p:spPr>
          <a:xfrm>
            <a:off x="7398860" y="634013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DF7771-DE43-B845-99B2-500DDA4E3F37}"/>
              </a:ext>
            </a:extLst>
          </p:cNvPr>
          <p:cNvSpPr/>
          <p:nvPr/>
        </p:nvSpPr>
        <p:spPr>
          <a:xfrm>
            <a:off x="7915326" y="634013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97751D-C707-BF40-BE7C-892D7CAA87DA}"/>
              </a:ext>
            </a:extLst>
          </p:cNvPr>
          <p:cNvCxnSpPr>
            <a:cxnSpLocks/>
            <a:stCxn id="44" idx="4"/>
            <a:endCxn id="42" idx="0"/>
          </p:cNvCxnSpPr>
          <p:nvPr/>
        </p:nvCxnSpPr>
        <p:spPr>
          <a:xfrm flipH="1">
            <a:off x="7065273" y="3795056"/>
            <a:ext cx="258234" cy="101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B3EDF6-6011-E442-80F0-CAB3C624A6D8}"/>
              </a:ext>
            </a:extLst>
          </p:cNvPr>
          <p:cNvCxnSpPr>
            <a:cxnSpLocks/>
            <a:stCxn id="43" idx="0"/>
            <a:endCxn id="44" idx="4"/>
          </p:cNvCxnSpPr>
          <p:nvPr/>
        </p:nvCxnSpPr>
        <p:spPr>
          <a:xfrm flipH="1" flipV="1">
            <a:off x="7323507" y="3795056"/>
            <a:ext cx="258233" cy="101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E9FEB5-06F3-E545-AA89-A3146777BD3A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 flipH="1">
            <a:off x="6548806" y="5180467"/>
            <a:ext cx="516467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B775F5-D11D-9944-BCC5-46E182B3B69C}"/>
              </a:ext>
            </a:extLst>
          </p:cNvPr>
          <p:cNvCxnSpPr>
            <a:cxnSpLocks/>
            <a:stCxn id="42" idx="4"/>
            <a:endCxn id="46" idx="0"/>
          </p:cNvCxnSpPr>
          <p:nvPr/>
        </p:nvCxnSpPr>
        <p:spPr>
          <a:xfrm>
            <a:off x="7065273" y="5180467"/>
            <a:ext cx="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06B029E-E155-AB4D-BF98-5E1A8F9DE3E8}"/>
              </a:ext>
            </a:extLst>
          </p:cNvPr>
          <p:cNvCxnSpPr>
            <a:cxnSpLocks/>
            <a:stCxn id="43" idx="4"/>
            <a:endCxn id="47" idx="0"/>
          </p:cNvCxnSpPr>
          <p:nvPr/>
        </p:nvCxnSpPr>
        <p:spPr>
          <a:xfrm>
            <a:off x="7581740" y="5180467"/>
            <a:ext cx="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F8C1BFD-A70D-9F4F-8D56-D907D79D6553}"/>
              </a:ext>
            </a:extLst>
          </p:cNvPr>
          <p:cNvCxnSpPr>
            <a:cxnSpLocks/>
            <a:stCxn id="43" idx="4"/>
            <a:endCxn id="48" idx="0"/>
          </p:cNvCxnSpPr>
          <p:nvPr/>
        </p:nvCxnSpPr>
        <p:spPr>
          <a:xfrm>
            <a:off x="7581740" y="5180467"/>
            <a:ext cx="516466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5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845BD-800D-4748-AA85-2F60E973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093934" cy="5202536"/>
          </a:xfrm>
        </p:spPr>
        <p:txBody>
          <a:bodyPr/>
          <a:lstStyle/>
          <a:p>
            <a:r>
              <a:rPr lang="en-US" dirty="0"/>
              <a:t>Binary Space Partition (BSP)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kd</a:t>
            </a:r>
            <a:r>
              <a:rPr lang="en-US" dirty="0"/>
              <a:t>-tree except cuts no longer need to be axis aligned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006988-CB0F-544F-83D8-4DEF01F91D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598FCE-322F-C34D-B7CC-B3D052929A73}"/>
              </a:ext>
            </a:extLst>
          </p:cNvPr>
          <p:cNvGrpSpPr>
            <a:grpSpLocks noChangeAspect="1"/>
          </p:cNvGrpSpPr>
          <p:nvPr/>
        </p:nvGrpSpPr>
        <p:grpSpPr>
          <a:xfrm>
            <a:off x="6835265" y="603906"/>
            <a:ext cx="4809981" cy="3270788"/>
            <a:chOff x="4663520" y="2727960"/>
            <a:chExt cx="3048000" cy="2072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8B19D4-A84A-2A44-9378-698F42877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3520" y="335834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B5CE06-73EB-6B45-9E67-FF36F4609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2298" y="389867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738099-1FC9-6241-B130-A257C8AE5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1076" y="290807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4AFA6B-EFF1-B747-BC30-703914CEDB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9854" y="353845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1026E8-D57C-CC4B-882C-A3A41D3A8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6188" y="43489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3F6750-EBF1-CD4C-B16B-531C2FC19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8133" y="40787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7A7D4-6D33-3E41-BC7D-4293A12BDB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911" y="27279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DDEFDD-98EE-AA46-B7C5-9C384D94A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080" y="416884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F1D893F-FFB0-E04F-A338-E68CAAB4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966" y="317823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D040C-51A2-5847-9F80-92E916ACD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99" y="36285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ADD64D-990D-654C-8F08-B734393DE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5689" y="47091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8BAEAC-A257-144A-9D01-9C0D90B38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0577" y="34484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64541A-535C-EE43-92CC-67F01EE78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3021" y="398873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AABF65-5E75-0644-A035-2E82E6CF3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632" y="45290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57EF69F-FFAC-CA45-9C3F-44D6259E9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9355" y="461911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96A92D-562D-C546-802E-3EF9B04CBA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6687" y="281801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0980F4-03B3-A543-80E9-5854D3EA0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4243" y="299812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50EC60-472A-BA48-8198-785E9B272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7909" y="380862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96E9D9-2375-A642-99B3-E1A90BC03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5465" y="443900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B59C86-041E-694E-A787-A96F38128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7410" y="371856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FE9E75-8699-F549-A319-17970DBB9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0" y="425889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98D47C-CB24-7549-A0E4-AEDA3AA78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3744" y="308818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6FBA09-F0B8-7941-A38C-F6641FC58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2522" y="326829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46B591-980C-474A-91BA-3D6FED4B968C}"/>
              </a:ext>
            </a:extLst>
          </p:cNvPr>
          <p:cNvCxnSpPr>
            <a:cxnSpLocks/>
          </p:cNvCxnSpPr>
          <p:nvPr/>
        </p:nvCxnSpPr>
        <p:spPr>
          <a:xfrm>
            <a:off x="9804334" y="381000"/>
            <a:ext cx="636230" cy="1567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8E0129-E51A-8B42-B5EE-E4E5C5BCEA26}"/>
              </a:ext>
            </a:extLst>
          </p:cNvPr>
          <p:cNvCxnSpPr>
            <a:cxnSpLocks/>
          </p:cNvCxnSpPr>
          <p:nvPr/>
        </p:nvCxnSpPr>
        <p:spPr>
          <a:xfrm>
            <a:off x="8956029" y="457200"/>
            <a:ext cx="1060381" cy="35280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E516D-006F-D04B-9F00-FDB6FA92CCEC}"/>
              </a:ext>
            </a:extLst>
          </p:cNvPr>
          <p:cNvCxnSpPr>
            <a:cxnSpLocks/>
          </p:cNvCxnSpPr>
          <p:nvPr/>
        </p:nvCxnSpPr>
        <p:spPr>
          <a:xfrm flipH="1">
            <a:off x="9524480" y="1314475"/>
            <a:ext cx="2591320" cy="95628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76F14-C6BB-6347-8F97-29285E66BED5}"/>
              </a:ext>
            </a:extLst>
          </p:cNvPr>
          <p:cNvCxnSpPr>
            <a:cxnSpLocks/>
          </p:cNvCxnSpPr>
          <p:nvPr/>
        </p:nvCxnSpPr>
        <p:spPr>
          <a:xfrm flipH="1">
            <a:off x="10864715" y="1740817"/>
            <a:ext cx="1" cy="22444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35FEF2-0B9C-5544-98A3-132ABEDCA681}"/>
              </a:ext>
            </a:extLst>
          </p:cNvPr>
          <p:cNvCxnSpPr>
            <a:cxnSpLocks/>
          </p:cNvCxnSpPr>
          <p:nvPr/>
        </p:nvCxnSpPr>
        <p:spPr>
          <a:xfrm>
            <a:off x="7615794" y="152400"/>
            <a:ext cx="212077" cy="2649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E9866-C644-F245-BDC2-E4E69DFEBA2C}"/>
              </a:ext>
            </a:extLst>
          </p:cNvPr>
          <p:cNvCxnSpPr>
            <a:cxnSpLocks/>
          </p:cNvCxnSpPr>
          <p:nvPr/>
        </p:nvCxnSpPr>
        <p:spPr>
          <a:xfrm>
            <a:off x="8107724" y="2514600"/>
            <a:ext cx="1416756" cy="1521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C09F0C-C8A1-B84D-B5C1-BD1C68F818D4}"/>
              </a:ext>
            </a:extLst>
          </p:cNvPr>
          <p:cNvCxnSpPr>
            <a:cxnSpLocks/>
          </p:cNvCxnSpPr>
          <p:nvPr/>
        </p:nvCxnSpPr>
        <p:spPr>
          <a:xfrm flipH="1">
            <a:off x="6933570" y="1456589"/>
            <a:ext cx="2234536" cy="227380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04872A2-361A-4544-AE8D-04C585B15B54}"/>
              </a:ext>
            </a:extLst>
          </p:cNvPr>
          <p:cNvSpPr/>
          <p:nvPr/>
        </p:nvSpPr>
        <p:spPr>
          <a:xfrm>
            <a:off x="5798057" y="487460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735FB1-D148-7847-A71E-1F145BA37CAE}"/>
              </a:ext>
            </a:extLst>
          </p:cNvPr>
          <p:cNvSpPr/>
          <p:nvPr/>
        </p:nvSpPr>
        <p:spPr>
          <a:xfrm>
            <a:off x="6314524" y="4874602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4924837-0A06-D540-8B04-6C064698599E}"/>
              </a:ext>
            </a:extLst>
          </p:cNvPr>
          <p:cNvSpPr/>
          <p:nvPr/>
        </p:nvSpPr>
        <p:spPr>
          <a:xfrm>
            <a:off x="6056291" y="348919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60AF76B-9F23-D646-B3ED-74B37CDC9BF1}"/>
              </a:ext>
            </a:extLst>
          </p:cNvPr>
          <p:cNvSpPr/>
          <p:nvPr/>
        </p:nvSpPr>
        <p:spPr>
          <a:xfrm>
            <a:off x="5281590" y="640003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93E8F8-5657-5C49-AC41-86CA9129A781}"/>
              </a:ext>
            </a:extLst>
          </p:cNvPr>
          <p:cNvSpPr/>
          <p:nvPr/>
        </p:nvSpPr>
        <p:spPr>
          <a:xfrm>
            <a:off x="5798057" y="640003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84BFEA-BA40-EB40-B433-5AA062FB21D5}"/>
              </a:ext>
            </a:extLst>
          </p:cNvPr>
          <p:cNvSpPr/>
          <p:nvPr/>
        </p:nvSpPr>
        <p:spPr>
          <a:xfrm>
            <a:off x="6314524" y="640003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9B35BBD-6252-F54C-8093-A6A8ED3177CB}"/>
              </a:ext>
            </a:extLst>
          </p:cNvPr>
          <p:cNvSpPr/>
          <p:nvPr/>
        </p:nvSpPr>
        <p:spPr>
          <a:xfrm>
            <a:off x="6830990" y="640003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90F1D0-BAA1-7543-B808-04637CA9EA3A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 flipH="1">
            <a:off x="5980937" y="3854951"/>
            <a:ext cx="258234" cy="101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321E7A-462A-9445-A6A6-B46BF5CC146B}"/>
              </a:ext>
            </a:extLst>
          </p:cNvPr>
          <p:cNvCxnSpPr>
            <a:cxnSpLocks/>
            <a:stCxn id="44" idx="0"/>
            <a:endCxn id="45" idx="4"/>
          </p:cNvCxnSpPr>
          <p:nvPr/>
        </p:nvCxnSpPr>
        <p:spPr>
          <a:xfrm flipH="1" flipV="1">
            <a:off x="6239171" y="3854951"/>
            <a:ext cx="258233" cy="101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44903D-2F35-6842-9669-C19F18429491}"/>
              </a:ext>
            </a:extLst>
          </p:cNvPr>
          <p:cNvCxnSpPr>
            <a:cxnSpLocks/>
            <a:stCxn id="43" idx="4"/>
            <a:endCxn id="46" idx="0"/>
          </p:cNvCxnSpPr>
          <p:nvPr/>
        </p:nvCxnSpPr>
        <p:spPr>
          <a:xfrm flipH="1">
            <a:off x="5464470" y="5240362"/>
            <a:ext cx="516467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798369B-BD03-284F-A330-D61962580165}"/>
              </a:ext>
            </a:extLst>
          </p:cNvPr>
          <p:cNvCxnSpPr>
            <a:cxnSpLocks/>
            <a:stCxn id="43" idx="4"/>
            <a:endCxn id="47" idx="0"/>
          </p:cNvCxnSpPr>
          <p:nvPr/>
        </p:nvCxnSpPr>
        <p:spPr>
          <a:xfrm>
            <a:off x="5980937" y="5240362"/>
            <a:ext cx="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B5B0407-5A07-9F4C-BBDA-33A450CD52A3}"/>
              </a:ext>
            </a:extLst>
          </p:cNvPr>
          <p:cNvCxnSpPr>
            <a:cxnSpLocks/>
            <a:stCxn id="44" idx="4"/>
            <a:endCxn id="48" idx="0"/>
          </p:cNvCxnSpPr>
          <p:nvPr/>
        </p:nvCxnSpPr>
        <p:spPr>
          <a:xfrm>
            <a:off x="6497404" y="5240362"/>
            <a:ext cx="0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0AB091-323F-EC40-A658-BC9344DAA3AD}"/>
              </a:ext>
            </a:extLst>
          </p:cNvPr>
          <p:cNvCxnSpPr>
            <a:cxnSpLocks/>
            <a:stCxn id="44" idx="4"/>
            <a:endCxn id="49" idx="0"/>
          </p:cNvCxnSpPr>
          <p:nvPr/>
        </p:nvCxnSpPr>
        <p:spPr>
          <a:xfrm>
            <a:off x="6497404" y="5240362"/>
            <a:ext cx="516466" cy="115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5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021D7F9-3E72-D140-8AD0-4C156D956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Bounding volumes</a:t>
            </a:r>
          </a:p>
          <a:p>
            <a:pPr lvl="1"/>
            <a:r>
              <a:rPr lang="en-US" dirty="0"/>
              <a:t>We want a simpler representation of a geometry</a:t>
            </a:r>
          </a:p>
          <a:p>
            <a:pPr lvl="2"/>
            <a:r>
              <a:rPr lang="en-US" dirty="0"/>
              <a:t>Not for rendering, but for intersection/collision tests</a:t>
            </a:r>
          </a:p>
          <a:p>
            <a:pPr lvl="1"/>
            <a:r>
              <a:rPr lang="en-US" dirty="0"/>
              <a:t>Specs:</a:t>
            </a:r>
          </a:p>
          <a:p>
            <a:pPr lvl="2"/>
            <a:r>
              <a:rPr lang="en-US" dirty="0"/>
              <a:t>Should fit enclosed geometry as tight as possible</a:t>
            </a:r>
          </a:p>
          <a:p>
            <a:pPr lvl="2"/>
            <a:r>
              <a:rPr lang="en-US" dirty="0"/>
              <a:t>Should be simple to use in collision test</a:t>
            </a:r>
          </a:p>
          <a:p>
            <a:pPr lvl="2"/>
            <a:r>
              <a:rPr lang="en-US" dirty="0"/>
              <a:t>Specs are contradictory</a:t>
            </a:r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D1A41D-C8B4-E441-94E4-44989F2A1B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85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C001042D-A093-0342-B19A-E47B0658C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62317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Bounding volume geometry</a:t>
            </a:r>
          </a:p>
          <a:p>
            <a:pPr lvl="1"/>
            <a:r>
              <a:rPr lang="en-US" dirty="0"/>
              <a:t>Bounding spheres</a:t>
            </a:r>
          </a:p>
          <a:p>
            <a:pPr lvl="2"/>
            <a:r>
              <a:rPr lang="en-US" dirty="0"/>
              <a:t>+ Simple to create</a:t>
            </a:r>
          </a:p>
          <a:p>
            <a:pPr lvl="2"/>
            <a:r>
              <a:rPr lang="en-US" dirty="0"/>
              <a:t>+ Simple collision detection</a:t>
            </a:r>
          </a:p>
          <a:p>
            <a:pPr lvl="2"/>
            <a:r>
              <a:rPr lang="en-US" dirty="0"/>
              <a:t>- Could potentially be a bad choice for long thin objects</a:t>
            </a:r>
          </a:p>
          <a:p>
            <a:pPr lvl="1"/>
            <a:r>
              <a:rPr lang="en-US" dirty="0"/>
              <a:t>Axis Aligned Bounding Box (AABB)</a:t>
            </a:r>
          </a:p>
          <a:p>
            <a:pPr lvl="2"/>
            <a:r>
              <a:rPr lang="en-US" dirty="0"/>
              <a:t>+ Simple to create</a:t>
            </a:r>
          </a:p>
          <a:p>
            <a:pPr lvl="2"/>
            <a:r>
              <a:rPr lang="en-US" dirty="0"/>
              <a:t>+ Simple collision detection</a:t>
            </a:r>
          </a:p>
          <a:p>
            <a:pPr lvl="2"/>
            <a:r>
              <a:rPr lang="en-US" dirty="0"/>
              <a:t>- A lot of empty space enclosed</a:t>
            </a:r>
          </a:p>
          <a:p>
            <a:pPr lvl="1"/>
            <a:r>
              <a:rPr lang="en-US" dirty="0"/>
              <a:t>Oriented Bounding Box (OBB)</a:t>
            </a:r>
          </a:p>
          <a:p>
            <a:pPr lvl="2"/>
            <a:r>
              <a:rPr lang="en-US" dirty="0"/>
              <a:t>+ Less empty space enclosed</a:t>
            </a:r>
          </a:p>
          <a:p>
            <a:pPr lvl="2"/>
            <a:r>
              <a:rPr lang="en-US" dirty="0"/>
              <a:t>- More complicated to create</a:t>
            </a:r>
          </a:p>
          <a:p>
            <a:pPr lvl="2"/>
            <a:r>
              <a:rPr lang="en-US" dirty="0"/>
              <a:t>- More complicated during collision detection</a:t>
            </a:r>
          </a:p>
          <a:p>
            <a:pPr lvl="1"/>
            <a:r>
              <a:rPr lang="en-US" dirty="0"/>
              <a:t>k-</a:t>
            </a:r>
            <a:r>
              <a:rPr lang="en-US" dirty="0" err="1"/>
              <a:t>Dop</a:t>
            </a:r>
            <a:r>
              <a:rPr lang="en-US" dirty="0"/>
              <a:t> (discrete oriented polytope)</a:t>
            </a:r>
          </a:p>
          <a:p>
            <a:pPr lvl="2"/>
            <a:r>
              <a:rPr lang="en-US" dirty="0"/>
              <a:t>+ Least empty space</a:t>
            </a:r>
          </a:p>
          <a:p>
            <a:pPr lvl="2"/>
            <a:r>
              <a:rPr lang="en-US" dirty="0"/>
              <a:t>- Most complicated to calculate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22364315-841D-784E-A3CD-A408DC0936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12"/>
          <p:cNvSpPr/>
          <p:nvPr/>
        </p:nvSpPr>
        <p:spPr>
          <a:xfrm>
            <a:off x="9400161" y="2205228"/>
            <a:ext cx="1246505" cy="1122045"/>
          </a:xfrm>
          <a:custGeom>
            <a:avLst/>
            <a:gdLst/>
            <a:ahLst/>
            <a:cxnLst/>
            <a:rect l="l" t="t" r="r" b="b"/>
            <a:pathLst>
              <a:path w="1246504" h="1122045">
                <a:moveTo>
                  <a:pt x="914780" y="0"/>
                </a:moveTo>
                <a:lnTo>
                  <a:pt x="866263" y="12217"/>
                </a:lnTo>
                <a:lnTo>
                  <a:pt x="829913" y="32210"/>
                </a:lnTo>
                <a:lnTo>
                  <a:pt x="805231" y="60989"/>
                </a:lnTo>
                <a:lnTo>
                  <a:pt x="791718" y="99568"/>
                </a:lnTo>
                <a:lnTo>
                  <a:pt x="771469" y="143384"/>
                </a:lnTo>
                <a:lnTo>
                  <a:pt x="747742" y="185787"/>
                </a:lnTo>
                <a:lnTo>
                  <a:pt x="720823" y="226812"/>
                </a:lnTo>
                <a:lnTo>
                  <a:pt x="690998" y="266495"/>
                </a:lnTo>
                <a:lnTo>
                  <a:pt x="658550" y="304872"/>
                </a:lnTo>
                <a:lnTo>
                  <a:pt x="623767" y="341978"/>
                </a:lnTo>
                <a:lnTo>
                  <a:pt x="586933" y="377848"/>
                </a:lnTo>
                <a:lnTo>
                  <a:pt x="548333" y="412518"/>
                </a:lnTo>
                <a:lnTo>
                  <a:pt x="508253" y="446024"/>
                </a:lnTo>
                <a:lnTo>
                  <a:pt x="476488" y="476386"/>
                </a:lnTo>
                <a:lnTo>
                  <a:pt x="448722" y="508333"/>
                </a:lnTo>
                <a:lnTo>
                  <a:pt x="419957" y="539446"/>
                </a:lnTo>
                <a:lnTo>
                  <a:pt x="385191" y="567309"/>
                </a:lnTo>
                <a:lnTo>
                  <a:pt x="337724" y="598424"/>
                </a:lnTo>
                <a:lnTo>
                  <a:pt x="299593" y="619251"/>
                </a:lnTo>
                <a:lnTo>
                  <a:pt x="267731" y="629396"/>
                </a:lnTo>
                <a:lnTo>
                  <a:pt x="256794" y="632333"/>
                </a:lnTo>
                <a:lnTo>
                  <a:pt x="209739" y="647742"/>
                </a:lnTo>
                <a:lnTo>
                  <a:pt x="161492" y="665188"/>
                </a:lnTo>
                <a:lnTo>
                  <a:pt x="115030" y="685879"/>
                </a:lnTo>
                <a:lnTo>
                  <a:pt x="73330" y="711025"/>
                </a:lnTo>
                <a:lnTo>
                  <a:pt x="39371" y="741838"/>
                </a:lnTo>
                <a:lnTo>
                  <a:pt x="16128" y="779526"/>
                </a:lnTo>
                <a:lnTo>
                  <a:pt x="4429" y="823537"/>
                </a:lnTo>
                <a:lnTo>
                  <a:pt x="349" y="871585"/>
                </a:lnTo>
                <a:lnTo>
                  <a:pt x="126" y="917989"/>
                </a:lnTo>
                <a:lnTo>
                  <a:pt x="0" y="957072"/>
                </a:lnTo>
                <a:lnTo>
                  <a:pt x="17450" y="968664"/>
                </a:lnTo>
                <a:lnTo>
                  <a:pt x="23113" y="973042"/>
                </a:lnTo>
                <a:lnTo>
                  <a:pt x="21252" y="984611"/>
                </a:lnTo>
                <a:lnTo>
                  <a:pt x="16128" y="1017777"/>
                </a:lnTo>
                <a:lnTo>
                  <a:pt x="33903" y="1046565"/>
                </a:lnTo>
                <a:lnTo>
                  <a:pt x="62214" y="1076721"/>
                </a:lnTo>
                <a:lnTo>
                  <a:pt x="95549" y="1103377"/>
                </a:lnTo>
                <a:lnTo>
                  <a:pt x="128397" y="1121664"/>
                </a:lnTo>
                <a:lnTo>
                  <a:pt x="181206" y="1116127"/>
                </a:lnTo>
                <a:lnTo>
                  <a:pt x="232603" y="1108092"/>
                </a:lnTo>
                <a:lnTo>
                  <a:pt x="282565" y="1097472"/>
                </a:lnTo>
                <a:lnTo>
                  <a:pt x="331072" y="1084177"/>
                </a:lnTo>
                <a:lnTo>
                  <a:pt x="378104" y="1068119"/>
                </a:lnTo>
                <a:lnTo>
                  <a:pt x="423639" y="1049208"/>
                </a:lnTo>
                <a:lnTo>
                  <a:pt x="467655" y="1027355"/>
                </a:lnTo>
                <a:lnTo>
                  <a:pt x="510134" y="1002472"/>
                </a:lnTo>
                <a:lnTo>
                  <a:pt x="551052" y="974471"/>
                </a:lnTo>
                <a:lnTo>
                  <a:pt x="589152" y="935948"/>
                </a:lnTo>
                <a:lnTo>
                  <a:pt x="618585" y="891079"/>
                </a:lnTo>
                <a:lnTo>
                  <a:pt x="646350" y="846758"/>
                </a:lnTo>
                <a:lnTo>
                  <a:pt x="679450" y="809879"/>
                </a:lnTo>
                <a:lnTo>
                  <a:pt x="716409" y="782754"/>
                </a:lnTo>
                <a:lnTo>
                  <a:pt x="756123" y="758117"/>
                </a:lnTo>
                <a:lnTo>
                  <a:pt x="797691" y="735346"/>
                </a:lnTo>
                <a:lnTo>
                  <a:pt x="840209" y="713818"/>
                </a:lnTo>
                <a:lnTo>
                  <a:pt x="882776" y="692912"/>
                </a:lnTo>
                <a:lnTo>
                  <a:pt x="944927" y="674211"/>
                </a:lnTo>
                <a:lnTo>
                  <a:pt x="1011174" y="662559"/>
                </a:lnTo>
                <a:lnTo>
                  <a:pt x="1044648" y="655220"/>
                </a:lnTo>
                <a:lnTo>
                  <a:pt x="1109597" y="633162"/>
                </a:lnTo>
                <a:lnTo>
                  <a:pt x="1167221" y="606240"/>
                </a:lnTo>
                <a:lnTo>
                  <a:pt x="1220616" y="572835"/>
                </a:lnTo>
                <a:lnTo>
                  <a:pt x="1239254" y="538130"/>
                </a:lnTo>
                <a:lnTo>
                  <a:pt x="1244088" y="514318"/>
                </a:lnTo>
                <a:lnTo>
                  <a:pt x="1246504" y="502412"/>
                </a:lnTo>
                <a:lnTo>
                  <a:pt x="1232273" y="459408"/>
                </a:lnTo>
                <a:lnTo>
                  <a:pt x="1211421" y="421465"/>
                </a:lnTo>
                <a:lnTo>
                  <a:pt x="1182711" y="387165"/>
                </a:lnTo>
                <a:lnTo>
                  <a:pt x="1144904" y="355092"/>
                </a:lnTo>
                <a:lnTo>
                  <a:pt x="1095057" y="323437"/>
                </a:lnTo>
                <a:lnTo>
                  <a:pt x="1071538" y="306300"/>
                </a:lnTo>
                <a:lnTo>
                  <a:pt x="1053973" y="285876"/>
                </a:lnTo>
                <a:lnTo>
                  <a:pt x="1039939" y="246814"/>
                </a:lnTo>
                <a:lnTo>
                  <a:pt x="1038193" y="206263"/>
                </a:lnTo>
                <a:lnTo>
                  <a:pt x="1042971" y="165451"/>
                </a:lnTo>
                <a:lnTo>
                  <a:pt x="1048512" y="125602"/>
                </a:lnTo>
                <a:lnTo>
                  <a:pt x="1043428" y="110458"/>
                </a:lnTo>
                <a:lnTo>
                  <a:pt x="1032259" y="80168"/>
                </a:lnTo>
                <a:lnTo>
                  <a:pt x="1027176" y="65024"/>
                </a:lnTo>
                <a:lnTo>
                  <a:pt x="1025215" y="61866"/>
                </a:lnTo>
                <a:lnTo>
                  <a:pt x="975109" y="18859"/>
                </a:lnTo>
                <a:lnTo>
                  <a:pt x="946955" y="6270"/>
                </a:lnTo>
                <a:lnTo>
                  <a:pt x="91478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00161" y="2205228"/>
            <a:ext cx="1246505" cy="1122045"/>
          </a:xfrm>
          <a:custGeom>
            <a:avLst/>
            <a:gdLst/>
            <a:ahLst/>
            <a:cxnLst/>
            <a:rect l="l" t="t" r="r" b="b"/>
            <a:pathLst>
              <a:path w="1246504" h="1122045">
                <a:moveTo>
                  <a:pt x="0" y="957072"/>
                </a:moveTo>
                <a:lnTo>
                  <a:pt x="126" y="917989"/>
                </a:lnTo>
                <a:lnTo>
                  <a:pt x="349" y="871585"/>
                </a:lnTo>
                <a:lnTo>
                  <a:pt x="4429" y="823537"/>
                </a:lnTo>
                <a:lnTo>
                  <a:pt x="16128" y="779526"/>
                </a:lnTo>
                <a:lnTo>
                  <a:pt x="39371" y="741838"/>
                </a:lnTo>
                <a:lnTo>
                  <a:pt x="73330" y="711025"/>
                </a:lnTo>
                <a:lnTo>
                  <a:pt x="115030" y="685879"/>
                </a:lnTo>
                <a:lnTo>
                  <a:pt x="161492" y="665188"/>
                </a:lnTo>
                <a:lnTo>
                  <a:pt x="209739" y="647742"/>
                </a:lnTo>
                <a:lnTo>
                  <a:pt x="256794" y="632333"/>
                </a:lnTo>
                <a:lnTo>
                  <a:pt x="278860" y="626649"/>
                </a:lnTo>
                <a:lnTo>
                  <a:pt x="289655" y="623474"/>
                </a:lnTo>
                <a:lnTo>
                  <a:pt x="325504" y="605349"/>
                </a:lnTo>
                <a:lnTo>
                  <a:pt x="385191" y="567309"/>
                </a:lnTo>
                <a:lnTo>
                  <a:pt x="419957" y="539446"/>
                </a:lnTo>
                <a:lnTo>
                  <a:pt x="448722" y="508333"/>
                </a:lnTo>
                <a:lnTo>
                  <a:pt x="476488" y="476386"/>
                </a:lnTo>
                <a:lnTo>
                  <a:pt x="508253" y="446024"/>
                </a:lnTo>
                <a:lnTo>
                  <a:pt x="548333" y="412518"/>
                </a:lnTo>
                <a:lnTo>
                  <a:pt x="586933" y="377848"/>
                </a:lnTo>
                <a:lnTo>
                  <a:pt x="623767" y="341978"/>
                </a:lnTo>
                <a:lnTo>
                  <a:pt x="658550" y="304872"/>
                </a:lnTo>
                <a:lnTo>
                  <a:pt x="690998" y="266495"/>
                </a:lnTo>
                <a:lnTo>
                  <a:pt x="720823" y="226812"/>
                </a:lnTo>
                <a:lnTo>
                  <a:pt x="747742" y="185787"/>
                </a:lnTo>
                <a:lnTo>
                  <a:pt x="771469" y="143384"/>
                </a:lnTo>
                <a:lnTo>
                  <a:pt x="791718" y="99568"/>
                </a:lnTo>
                <a:lnTo>
                  <a:pt x="805231" y="60989"/>
                </a:lnTo>
                <a:lnTo>
                  <a:pt x="829913" y="32210"/>
                </a:lnTo>
                <a:lnTo>
                  <a:pt x="866263" y="12217"/>
                </a:lnTo>
                <a:lnTo>
                  <a:pt x="914780" y="0"/>
                </a:lnTo>
                <a:lnTo>
                  <a:pt x="946955" y="6270"/>
                </a:lnTo>
                <a:lnTo>
                  <a:pt x="1005713" y="38988"/>
                </a:lnTo>
                <a:lnTo>
                  <a:pt x="1032259" y="80168"/>
                </a:lnTo>
                <a:lnTo>
                  <a:pt x="1037844" y="95313"/>
                </a:lnTo>
                <a:lnTo>
                  <a:pt x="1043428" y="110458"/>
                </a:lnTo>
                <a:lnTo>
                  <a:pt x="1048512" y="125602"/>
                </a:lnTo>
                <a:lnTo>
                  <a:pt x="1042971" y="165451"/>
                </a:lnTo>
                <a:lnTo>
                  <a:pt x="1038193" y="206263"/>
                </a:lnTo>
                <a:lnTo>
                  <a:pt x="1039939" y="246814"/>
                </a:lnTo>
                <a:lnTo>
                  <a:pt x="1053973" y="285876"/>
                </a:lnTo>
                <a:lnTo>
                  <a:pt x="1095057" y="323437"/>
                </a:lnTo>
                <a:lnTo>
                  <a:pt x="1120767" y="339097"/>
                </a:lnTo>
                <a:lnTo>
                  <a:pt x="1144904" y="355092"/>
                </a:lnTo>
                <a:lnTo>
                  <a:pt x="1182711" y="387165"/>
                </a:lnTo>
                <a:lnTo>
                  <a:pt x="1211421" y="421465"/>
                </a:lnTo>
                <a:lnTo>
                  <a:pt x="1232273" y="459408"/>
                </a:lnTo>
                <a:lnTo>
                  <a:pt x="1246504" y="502412"/>
                </a:lnTo>
                <a:lnTo>
                  <a:pt x="1244088" y="514318"/>
                </a:lnTo>
                <a:lnTo>
                  <a:pt x="1241837" y="526224"/>
                </a:lnTo>
                <a:lnTo>
                  <a:pt x="1220616" y="572835"/>
                </a:lnTo>
                <a:lnTo>
                  <a:pt x="1167221" y="606240"/>
                </a:lnTo>
                <a:lnTo>
                  <a:pt x="1109597" y="633162"/>
                </a:lnTo>
                <a:lnTo>
                  <a:pt x="1044648" y="655220"/>
                </a:lnTo>
                <a:lnTo>
                  <a:pt x="979306" y="668016"/>
                </a:lnTo>
                <a:lnTo>
                  <a:pt x="944927" y="674211"/>
                </a:lnTo>
                <a:lnTo>
                  <a:pt x="882776" y="692912"/>
                </a:lnTo>
                <a:lnTo>
                  <a:pt x="840209" y="713818"/>
                </a:lnTo>
                <a:lnTo>
                  <a:pt x="797691" y="735346"/>
                </a:lnTo>
                <a:lnTo>
                  <a:pt x="756123" y="758117"/>
                </a:lnTo>
                <a:lnTo>
                  <a:pt x="716409" y="782754"/>
                </a:lnTo>
                <a:lnTo>
                  <a:pt x="679450" y="809879"/>
                </a:lnTo>
                <a:lnTo>
                  <a:pt x="646350" y="846758"/>
                </a:lnTo>
                <a:lnTo>
                  <a:pt x="618585" y="891079"/>
                </a:lnTo>
                <a:lnTo>
                  <a:pt x="589152" y="935948"/>
                </a:lnTo>
                <a:lnTo>
                  <a:pt x="551052" y="974471"/>
                </a:lnTo>
                <a:lnTo>
                  <a:pt x="510134" y="1002472"/>
                </a:lnTo>
                <a:lnTo>
                  <a:pt x="467655" y="1027355"/>
                </a:lnTo>
                <a:lnTo>
                  <a:pt x="423639" y="1049208"/>
                </a:lnTo>
                <a:lnTo>
                  <a:pt x="378104" y="1068119"/>
                </a:lnTo>
                <a:lnTo>
                  <a:pt x="331072" y="1084177"/>
                </a:lnTo>
                <a:lnTo>
                  <a:pt x="282565" y="1097472"/>
                </a:lnTo>
                <a:lnTo>
                  <a:pt x="232603" y="1108092"/>
                </a:lnTo>
                <a:lnTo>
                  <a:pt x="181206" y="1116127"/>
                </a:lnTo>
                <a:lnTo>
                  <a:pt x="128397" y="1121664"/>
                </a:lnTo>
                <a:lnTo>
                  <a:pt x="95549" y="1103377"/>
                </a:lnTo>
                <a:lnTo>
                  <a:pt x="62214" y="1076721"/>
                </a:lnTo>
                <a:lnTo>
                  <a:pt x="33903" y="1046565"/>
                </a:lnTo>
                <a:lnTo>
                  <a:pt x="16128" y="1017777"/>
                </a:lnTo>
                <a:lnTo>
                  <a:pt x="21252" y="984611"/>
                </a:lnTo>
                <a:lnTo>
                  <a:pt x="23113" y="973042"/>
                </a:lnTo>
                <a:lnTo>
                  <a:pt x="17450" y="968664"/>
                </a:lnTo>
                <a:lnTo>
                  <a:pt x="0" y="9570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93937" y="2208277"/>
            <a:ext cx="1256030" cy="1130935"/>
          </a:xfrm>
          <a:custGeom>
            <a:avLst/>
            <a:gdLst/>
            <a:ahLst/>
            <a:cxnLst/>
            <a:rect l="l" t="t" r="r" b="b"/>
            <a:pathLst>
              <a:path w="1256029" h="1130935">
                <a:moveTo>
                  <a:pt x="0" y="1130808"/>
                </a:moveTo>
                <a:lnTo>
                  <a:pt x="1255776" y="1130808"/>
                </a:lnTo>
                <a:lnTo>
                  <a:pt x="1255776" y="0"/>
                </a:lnTo>
                <a:lnTo>
                  <a:pt x="0" y="0"/>
                </a:lnTo>
                <a:lnTo>
                  <a:pt x="0" y="11308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42476" y="2763012"/>
            <a:ext cx="76200" cy="725805"/>
          </a:xfrm>
          <a:custGeom>
            <a:avLst/>
            <a:gdLst/>
            <a:ahLst/>
            <a:cxnLst/>
            <a:rect l="l" t="t" r="r" b="b"/>
            <a:pathLst>
              <a:path w="76200" h="725804">
                <a:moveTo>
                  <a:pt x="44450" y="63500"/>
                </a:moveTo>
                <a:lnTo>
                  <a:pt x="31750" y="63500"/>
                </a:lnTo>
                <a:lnTo>
                  <a:pt x="31750" y="725424"/>
                </a:lnTo>
                <a:lnTo>
                  <a:pt x="44450" y="725424"/>
                </a:lnTo>
                <a:lnTo>
                  <a:pt x="44450" y="63500"/>
                </a:lnTo>
                <a:close/>
              </a:path>
              <a:path w="76200" h="7258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258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80576" y="3453129"/>
            <a:ext cx="1027430" cy="76200"/>
          </a:xfrm>
          <a:custGeom>
            <a:avLst/>
            <a:gdLst/>
            <a:ahLst/>
            <a:cxnLst/>
            <a:rect l="l" t="t" r="r" b="b"/>
            <a:pathLst>
              <a:path w="1027429" h="76200">
                <a:moveTo>
                  <a:pt x="950954" y="44538"/>
                </a:moveTo>
                <a:lnTo>
                  <a:pt x="950849" y="76200"/>
                </a:lnTo>
                <a:lnTo>
                  <a:pt x="1014625" y="44577"/>
                </a:lnTo>
                <a:lnTo>
                  <a:pt x="963676" y="44577"/>
                </a:lnTo>
                <a:lnTo>
                  <a:pt x="950954" y="44538"/>
                </a:lnTo>
                <a:close/>
              </a:path>
              <a:path w="1027429" h="76200">
                <a:moveTo>
                  <a:pt x="950996" y="31838"/>
                </a:moveTo>
                <a:lnTo>
                  <a:pt x="950954" y="44538"/>
                </a:lnTo>
                <a:lnTo>
                  <a:pt x="963676" y="44577"/>
                </a:lnTo>
                <a:lnTo>
                  <a:pt x="963676" y="31877"/>
                </a:lnTo>
                <a:lnTo>
                  <a:pt x="950996" y="31838"/>
                </a:lnTo>
                <a:close/>
              </a:path>
              <a:path w="1027429" h="76200">
                <a:moveTo>
                  <a:pt x="951102" y="0"/>
                </a:moveTo>
                <a:lnTo>
                  <a:pt x="950996" y="31838"/>
                </a:lnTo>
                <a:lnTo>
                  <a:pt x="963676" y="31877"/>
                </a:lnTo>
                <a:lnTo>
                  <a:pt x="963676" y="44577"/>
                </a:lnTo>
                <a:lnTo>
                  <a:pt x="1014625" y="44577"/>
                </a:lnTo>
                <a:lnTo>
                  <a:pt x="1027176" y="38354"/>
                </a:lnTo>
                <a:lnTo>
                  <a:pt x="951102" y="0"/>
                </a:lnTo>
                <a:close/>
              </a:path>
              <a:path w="1027429" h="76200">
                <a:moveTo>
                  <a:pt x="0" y="28956"/>
                </a:moveTo>
                <a:lnTo>
                  <a:pt x="0" y="41656"/>
                </a:lnTo>
                <a:lnTo>
                  <a:pt x="950954" y="44538"/>
                </a:lnTo>
                <a:lnTo>
                  <a:pt x="950996" y="31838"/>
                </a:lnTo>
                <a:lnTo>
                  <a:pt x="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46287" y="2376043"/>
            <a:ext cx="14351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27641" y="3392551"/>
            <a:ext cx="1441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Tahoma"/>
                <a:cs typeface="Tahoma"/>
              </a:rPr>
              <a:t>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07424" y="3869435"/>
            <a:ext cx="640080" cy="920750"/>
          </a:xfrm>
          <a:custGeom>
            <a:avLst/>
            <a:gdLst/>
            <a:ahLst/>
            <a:cxnLst/>
            <a:rect l="l" t="t" r="r" b="b"/>
            <a:pathLst>
              <a:path w="640079" h="920750">
                <a:moveTo>
                  <a:pt x="469646" y="0"/>
                </a:moveTo>
                <a:lnTo>
                  <a:pt x="444746" y="10046"/>
                </a:lnTo>
                <a:lnTo>
                  <a:pt x="426085" y="26463"/>
                </a:lnTo>
                <a:lnTo>
                  <a:pt x="413424" y="50095"/>
                </a:lnTo>
                <a:lnTo>
                  <a:pt x="406526" y="81787"/>
                </a:lnTo>
                <a:lnTo>
                  <a:pt x="390216" y="135262"/>
                </a:lnTo>
                <a:lnTo>
                  <a:pt x="370063" y="186153"/>
                </a:lnTo>
                <a:lnTo>
                  <a:pt x="346567" y="234569"/>
                </a:lnTo>
                <a:lnTo>
                  <a:pt x="320223" y="280613"/>
                </a:lnTo>
                <a:lnTo>
                  <a:pt x="291530" y="324393"/>
                </a:lnTo>
                <a:lnTo>
                  <a:pt x="260984" y="366013"/>
                </a:lnTo>
                <a:lnTo>
                  <a:pt x="244673" y="390947"/>
                </a:lnTo>
                <a:lnTo>
                  <a:pt x="215622" y="442720"/>
                </a:lnTo>
                <a:lnTo>
                  <a:pt x="173386" y="491156"/>
                </a:lnTo>
                <a:lnTo>
                  <a:pt x="139191" y="515365"/>
                </a:lnTo>
                <a:lnTo>
                  <a:pt x="131825" y="518921"/>
                </a:lnTo>
                <a:lnTo>
                  <a:pt x="95301" y="538454"/>
                </a:lnTo>
                <a:lnTo>
                  <a:pt x="59086" y="562879"/>
                </a:lnTo>
                <a:lnTo>
                  <a:pt x="28348" y="595520"/>
                </a:lnTo>
                <a:lnTo>
                  <a:pt x="8254" y="639699"/>
                </a:lnTo>
                <a:lnTo>
                  <a:pt x="174" y="715216"/>
                </a:lnTo>
                <a:lnTo>
                  <a:pt x="0" y="785494"/>
                </a:lnTo>
                <a:lnTo>
                  <a:pt x="8987" y="794986"/>
                </a:lnTo>
                <a:lnTo>
                  <a:pt x="11890" y="798560"/>
                </a:lnTo>
                <a:lnTo>
                  <a:pt x="10912" y="808015"/>
                </a:lnTo>
                <a:lnTo>
                  <a:pt x="8254" y="835151"/>
                </a:lnTo>
                <a:lnTo>
                  <a:pt x="17406" y="858845"/>
                </a:lnTo>
                <a:lnTo>
                  <a:pt x="31940" y="883634"/>
                </a:lnTo>
                <a:lnTo>
                  <a:pt x="49045" y="905517"/>
                </a:lnTo>
                <a:lnTo>
                  <a:pt x="65912" y="920495"/>
                </a:lnTo>
                <a:lnTo>
                  <a:pt x="114198" y="910824"/>
                </a:lnTo>
                <a:lnTo>
                  <a:pt x="160106" y="894331"/>
                </a:lnTo>
                <a:lnTo>
                  <a:pt x="203575" y="870597"/>
                </a:lnTo>
                <a:lnTo>
                  <a:pt x="244546" y="839199"/>
                </a:lnTo>
                <a:lnTo>
                  <a:pt x="282955" y="799719"/>
                </a:lnTo>
                <a:lnTo>
                  <a:pt x="317579" y="731250"/>
                </a:lnTo>
                <a:lnTo>
                  <a:pt x="331837" y="694866"/>
                </a:lnTo>
                <a:lnTo>
                  <a:pt x="348868" y="664590"/>
                </a:lnTo>
                <a:lnTo>
                  <a:pt x="398811" y="612600"/>
                </a:lnTo>
                <a:lnTo>
                  <a:pt x="453135" y="568706"/>
                </a:lnTo>
                <a:lnTo>
                  <a:pt x="502731" y="548239"/>
                </a:lnTo>
                <a:lnTo>
                  <a:pt x="519049" y="543813"/>
                </a:lnTo>
                <a:lnTo>
                  <a:pt x="536277" y="537721"/>
                </a:lnTo>
                <a:lnTo>
                  <a:pt x="584961" y="508253"/>
                </a:lnTo>
                <a:lnTo>
                  <a:pt x="626681" y="470070"/>
                </a:lnTo>
                <a:lnTo>
                  <a:pt x="637555" y="431800"/>
                </a:lnTo>
                <a:lnTo>
                  <a:pt x="638724" y="422032"/>
                </a:lnTo>
                <a:lnTo>
                  <a:pt x="639952" y="412241"/>
                </a:lnTo>
                <a:lnTo>
                  <a:pt x="621950" y="345852"/>
                </a:lnTo>
                <a:lnTo>
                  <a:pt x="587755" y="291464"/>
                </a:lnTo>
                <a:lnTo>
                  <a:pt x="562197" y="265445"/>
                </a:lnTo>
                <a:lnTo>
                  <a:pt x="550108" y="251370"/>
                </a:lnTo>
                <a:lnTo>
                  <a:pt x="541019" y="234569"/>
                </a:lnTo>
                <a:lnTo>
                  <a:pt x="533888" y="202493"/>
                </a:lnTo>
                <a:lnTo>
                  <a:pt x="533019" y="169227"/>
                </a:lnTo>
                <a:lnTo>
                  <a:pt x="535528" y="135262"/>
                </a:lnTo>
                <a:lnTo>
                  <a:pt x="538352" y="103124"/>
                </a:lnTo>
                <a:lnTo>
                  <a:pt x="535751" y="90648"/>
                </a:lnTo>
                <a:lnTo>
                  <a:pt x="532876" y="78184"/>
                </a:lnTo>
                <a:lnTo>
                  <a:pt x="529976" y="65744"/>
                </a:lnTo>
                <a:lnTo>
                  <a:pt x="527303" y="53339"/>
                </a:lnTo>
                <a:lnTo>
                  <a:pt x="500632" y="15484"/>
                </a:lnTo>
                <a:lnTo>
                  <a:pt x="486181" y="5161"/>
                </a:lnTo>
                <a:lnTo>
                  <a:pt x="469646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07424" y="3869435"/>
            <a:ext cx="640080" cy="920750"/>
          </a:xfrm>
          <a:custGeom>
            <a:avLst/>
            <a:gdLst/>
            <a:ahLst/>
            <a:cxnLst/>
            <a:rect l="l" t="t" r="r" b="b"/>
            <a:pathLst>
              <a:path w="640079" h="920750">
                <a:moveTo>
                  <a:pt x="0" y="785494"/>
                </a:moveTo>
                <a:lnTo>
                  <a:pt x="174" y="715216"/>
                </a:lnTo>
                <a:lnTo>
                  <a:pt x="2268" y="675784"/>
                </a:lnTo>
                <a:lnTo>
                  <a:pt x="28348" y="595520"/>
                </a:lnTo>
                <a:lnTo>
                  <a:pt x="59086" y="562879"/>
                </a:lnTo>
                <a:lnTo>
                  <a:pt x="95301" y="538454"/>
                </a:lnTo>
                <a:lnTo>
                  <a:pt x="131825" y="518921"/>
                </a:lnTo>
                <a:lnTo>
                  <a:pt x="147447" y="513588"/>
                </a:lnTo>
                <a:lnTo>
                  <a:pt x="153797" y="508253"/>
                </a:lnTo>
                <a:lnTo>
                  <a:pt x="197738" y="465581"/>
                </a:lnTo>
                <a:lnTo>
                  <a:pt x="230409" y="417179"/>
                </a:lnTo>
                <a:lnTo>
                  <a:pt x="244673" y="390947"/>
                </a:lnTo>
                <a:lnTo>
                  <a:pt x="260984" y="366013"/>
                </a:lnTo>
                <a:lnTo>
                  <a:pt x="291530" y="324393"/>
                </a:lnTo>
                <a:lnTo>
                  <a:pt x="320223" y="280613"/>
                </a:lnTo>
                <a:lnTo>
                  <a:pt x="346567" y="234569"/>
                </a:lnTo>
                <a:lnTo>
                  <a:pt x="370063" y="186153"/>
                </a:lnTo>
                <a:lnTo>
                  <a:pt x="390216" y="135262"/>
                </a:lnTo>
                <a:lnTo>
                  <a:pt x="406526" y="81787"/>
                </a:lnTo>
                <a:lnTo>
                  <a:pt x="413424" y="50095"/>
                </a:lnTo>
                <a:lnTo>
                  <a:pt x="426085" y="26463"/>
                </a:lnTo>
                <a:lnTo>
                  <a:pt x="444746" y="10046"/>
                </a:lnTo>
                <a:lnTo>
                  <a:pt x="469646" y="0"/>
                </a:lnTo>
                <a:lnTo>
                  <a:pt x="486181" y="5161"/>
                </a:lnTo>
                <a:lnTo>
                  <a:pt x="516381" y="32003"/>
                </a:lnTo>
                <a:lnTo>
                  <a:pt x="527303" y="53339"/>
                </a:lnTo>
                <a:lnTo>
                  <a:pt x="529976" y="65744"/>
                </a:lnTo>
                <a:lnTo>
                  <a:pt x="532876" y="78184"/>
                </a:lnTo>
                <a:lnTo>
                  <a:pt x="535751" y="90648"/>
                </a:lnTo>
                <a:lnTo>
                  <a:pt x="538352" y="103124"/>
                </a:lnTo>
                <a:lnTo>
                  <a:pt x="535483" y="135770"/>
                </a:lnTo>
                <a:lnTo>
                  <a:pt x="533019" y="169227"/>
                </a:lnTo>
                <a:lnTo>
                  <a:pt x="541019" y="234569"/>
                </a:lnTo>
                <a:lnTo>
                  <a:pt x="575381" y="278306"/>
                </a:lnTo>
                <a:lnTo>
                  <a:pt x="587755" y="291464"/>
                </a:lnTo>
                <a:lnTo>
                  <a:pt x="607198" y="317730"/>
                </a:lnTo>
                <a:lnTo>
                  <a:pt x="621950" y="345852"/>
                </a:lnTo>
                <a:lnTo>
                  <a:pt x="632654" y="376975"/>
                </a:lnTo>
                <a:lnTo>
                  <a:pt x="639952" y="412241"/>
                </a:lnTo>
                <a:lnTo>
                  <a:pt x="638724" y="422032"/>
                </a:lnTo>
                <a:lnTo>
                  <a:pt x="637555" y="431800"/>
                </a:lnTo>
                <a:lnTo>
                  <a:pt x="626681" y="470070"/>
                </a:lnTo>
                <a:lnTo>
                  <a:pt x="599201" y="497542"/>
                </a:lnTo>
                <a:lnTo>
                  <a:pt x="553243" y="529558"/>
                </a:lnTo>
                <a:lnTo>
                  <a:pt x="502731" y="548239"/>
                </a:lnTo>
                <a:lnTo>
                  <a:pt x="485092" y="553307"/>
                </a:lnTo>
                <a:lnTo>
                  <a:pt x="425878" y="590135"/>
                </a:lnTo>
                <a:lnTo>
                  <a:pt x="372840" y="637089"/>
                </a:lnTo>
                <a:lnTo>
                  <a:pt x="331837" y="694866"/>
                </a:lnTo>
                <a:lnTo>
                  <a:pt x="317579" y="731250"/>
                </a:lnTo>
                <a:lnTo>
                  <a:pt x="302488" y="768086"/>
                </a:lnTo>
                <a:lnTo>
                  <a:pt x="244546" y="839199"/>
                </a:lnTo>
                <a:lnTo>
                  <a:pt x="203575" y="870597"/>
                </a:lnTo>
                <a:lnTo>
                  <a:pt x="160106" y="894331"/>
                </a:lnTo>
                <a:lnTo>
                  <a:pt x="114198" y="910824"/>
                </a:lnTo>
                <a:lnTo>
                  <a:pt x="65912" y="920495"/>
                </a:lnTo>
                <a:lnTo>
                  <a:pt x="49045" y="905517"/>
                </a:lnTo>
                <a:lnTo>
                  <a:pt x="31940" y="883634"/>
                </a:lnTo>
                <a:lnTo>
                  <a:pt x="17406" y="858845"/>
                </a:lnTo>
                <a:lnTo>
                  <a:pt x="8254" y="835151"/>
                </a:lnTo>
                <a:lnTo>
                  <a:pt x="10912" y="808015"/>
                </a:lnTo>
                <a:lnTo>
                  <a:pt x="11890" y="798560"/>
                </a:lnTo>
                <a:lnTo>
                  <a:pt x="8987" y="794986"/>
                </a:lnTo>
                <a:lnTo>
                  <a:pt x="0" y="7854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83269" y="3828542"/>
            <a:ext cx="1024255" cy="1034415"/>
          </a:xfrm>
          <a:custGeom>
            <a:avLst/>
            <a:gdLst/>
            <a:ahLst/>
            <a:cxnLst/>
            <a:rect l="l" t="t" r="r" b="b"/>
            <a:pathLst>
              <a:path w="1024254" h="1034414">
                <a:moveTo>
                  <a:pt x="687197" y="0"/>
                </a:moveTo>
                <a:lnTo>
                  <a:pt x="1024128" y="327659"/>
                </a:lnTo>
                <a:lnTo>
                  <a:pt x="336804" y="1034414"/>
                </a:lnTo>
                <a:lnTo>
                  <a:pt x="0" y="706881"/>
                </a:lnTo>
                <a:lnTo>
                  <a:pt x="68719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60764" y="4131565"/>
            <a:ext cx="76200" cy="802005"/>
          </a:xfrm>
          <a:custGeom>
            <a:avLst/>
            <a:gdLst/>
            <a:ahLst/>
            <a:cxnLst/>
            <a:rect l="l" t="t" r="r" b="b"/>
            <a:pathLst>
              <a:path w="76200" h="802004">
                <a:moveTo>
                  <a:pt x="44450" y="63500"/>
                </a:moveTo>
                <a:lnTo>
                  <a:pt x="31750" y="63500"/>
                </a:lnTo>
                <a:lnTo>
                  <a:pt x="31750" y="801624"/>
                </a:lnTo>
                <a:lnTo>
                  <a:pt x="44450" y="801624"/>
                </a:lnTo>
                <a:lnTo>
                  <a:pt x="44450" y="63500"/>
                </a:lnTo>
                <a:close/>
              </a:path>
              <a:path w="76200" h="802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02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98864" y="4897882"/>
            <a:ext cx="1033780" cy="76200"/>
          </a:xfrm>
          <a:custGeom>
            <a:avLst/>
            <a:gdLst/>
            <a:ahLst/>
            <a:cxnLst/>
            <a:rect l="l" t="t" r="r" b="b"/>
            <a:pathLst>
              <a:path w="1033779" h="76200">
                <a:moveTo>
                  <a:pt x="957050" y="44538"/>
                </a:moveTo>
                <a:lnTo>
                  <a:pt x="956945" y="76200"/>
                </a:lnTo>
                <a:lnTo>
                  <a:pt x="1020721" y="44577"/>
                </a:lnTo>
                <a:lnTo>
                  <a:pt x="969772" y="44577"/>
                </a:lnTo>
                <a:lnTo>
                  <a:pt x="957050" y="44538"/>
                </a:lnTo>
                <a:close/>
              </a:path>
              <a:path w="1033779" h="76200">
                <a:moveTo>
                  <a:pt x="957092" y="31838"/>
                </a:moveTo>
                <a:lnTo>
                  <a:pt x="957050" y="44538"/>
                </a:lnTo>
                <a:lnTo>
                  <a:pt x="969772" y="44577"/>
                </a:lnTo>
                <a:lnTo>
                  <a:pt x="969772" y="31877"/>
                </a:lnTo>
                <a:lnTo>
                  <a:pt x="957092" y="31838"/>
                </a:lnTo>
                <a:close/>
              </a:path>
              <a:path w="1033779" h="76200">
                <a:moveTo>
                  <a:pt x="957199" y="0"/>
                </a:moveTo>
                <a:lnTo>
                  <a:pt x="957092" y="31838"/>
                </a:lnTo>
                <a:lnTo>
                  <a:pt x="969772" y="31877"/>
                </a:lnTo>
                <a:lnTo>
                  <a:pt x="969772" y="44577"/>
                </a:lnTo>
                <a:lnTo>
                  <a:pt x="1020721" y="44577"/>
                </a:lnTo>
                <a:lnTo>
                  <a:pt x="1033272" y="38354"/>
                </a:lnTo>
                <a:lnTo>
                  <a:pt x="957199" y="0"/>
                </a:lnTo>
                <a:close/>
              </a:path>
              <a:path w="1033779" h="76200">
                <a:moveTo>
                  <a:pt x="0" y="28956"/>
                </a:moveTo>
                <a:lnTo>
                  <a:pt x="0" y="41656"/>
                </a:lnTo>
                <a:lnTo>
                  <a:pt x="957050" y="44538"/>
                </a:lnTo>
                <a:lnTo>
                  <a:pt x="957092" y="31838"/>
                </a:lnTo>
                <a:lnTo>
                  <a:pt x="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68513" y="374522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27641" y="4796105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17610" y="5088635"/>
            <a:ext cx="1195070" cy="1039494"/>
          </a:xfrm>
          <a:custGeom>
            <a:avLst/>
            <a:gdLst/>
            <a:ahLst/>
            <a:cxnLst/>
            <a:rect l="l" t="t" r="r" b="b"/>
            <a:pathLst>
              <a:path w="1195070" h="1039495">
                <a:moveTo>
                  <a:pt x="876935" y="0"/>
                </a:moveTo>
                <a:lnTo>
                  <a:pt x="830373" y="11301"/>
                </a:lnTo>
                <a:lnTo>
                  <a:pt x="795527" y="29829"/>
                </a:lnTo>
                <a:lnTo>
                  <a:pt x="771921" y="56524"/>
                </a:lnTo>
                <a:lnTo>
                  <a:pt x="759078" y="92328"/>
                </a:lnTo>
                <a:lnTo>
                  <a:pt x="736956" y="137878"/>
                </a:lnTo>
                <a:lnTo>
                  <a:pt x="710664" y="181784"/>
                </a:lnTo>
                <a:lnTo>
                  <a:pt x="680591" y="224095"/>
                </a:lnTo>
                <a:lnTo>
                  <a:pt x="647128" y="264858"/>
                </a:lnTo>
                <a:lnTo>
                  <a:pt x="610665" y="304121"/>
                </a:lnTo>
                <a:lnTo>
                  <a:pt x="571591" y="341931"/>
                </a:lnTo>
                <a:lnTo>
                  <a:pt x="530296" y="378336"/>
                </a:lnTo>
                <a:lnTo>
                  <a:pt x="487172" y="413384"/>
                </a:lnTo>
                <a:lnTo>
                  <a:pt x="456773" y="441464"/>
                </a:lnTo>
                <a:lnTo>
                  <a:pt x="430196" y="471049"/>
                </a:lnTo>
                <a:lnTo>
                  <a:pt x="402643" y="499881"/>
                </a:lnTo>
                <a:lnTo>
                  <a:pt x="369316" y="525703"/>
                </a:lnTo>
                <a:lnTo>
                  <a:pt x="323754" y="554545"/>
                </a:lnTo>
                <a:lnTo>
                  <a:pt x="287147" y="573862"/>
                </a:lnTo>
                <a:lnTo>
                  <a:pt x="256643" y="583174"/>
                </a:lnTo>
                <a:lnTo>
                  <a:pt x="246125" y="585901"/>
                </a:lnTo>
                <a:lnTo>
                  <a:pt x="201039" y="600187"/>
                </a:lnTo>
                <a:lnTo>
                  <a:pt x="154803" y="616369"/>
                </a:lnTo>
                <a:lnTo>
                  <a:pt x="110267" y="635560"/>
                </a:lnTo>
                <a:lnTo>
                  <a:pt x="70282" y="658876"/>
                </a:lnTo>
                <a:lnTo>
                  <a:pt x="37699" y="687430"/>
                </a:lnTo>
                <a:lnTo>
                  <a:pt x="15367" y="722337"/>
                </a:lnTo>
                <a:lnTo>
                  <a:pt x="4214" y="763093"/>
                </a:lnTo>
                <a:lnTo>
                  <a:pt x="349" y="807613"/>
                </a:lnTo>
                <a:lnTo>
                  <a:pt x="0" y="886879"/>
                </a:lnTo>
                <a:lnTo>
                  <a:pt x="16706" y="897629"/>
                </a:lnTo>
                <a:lnTo>
                  <a:pt x="22113" y="901673"/>
                </a:lnTo>
                <a:lnTo>
                  <a:pt x="20306" y="912362"/>
                </a:lnTo>
                <a:lnTo>
                  <a:pt x="15367" y="943051"/>
                </a:lnTo>
                <a:lnTo>
                  <a:pt x="32462" y="969766"/>
                </a:lnTo>
                <a:lnTo>
                  <a:pt x="59642" y="997734"/>
                </a:lnTo>
                <a:lnTo>
                  <a:pt x="91608" y="1022439"/>
                </a:lnTo>
                <a:lnTo>
                  <a:pt x="123063" y="1039368"/>
                </a:lnTo>
                <a:lnTo>
                  <a:pt x="173699" y="1034226"/>
                </a:lnTo>
                <a:lnTo>
                  <a:pt x="222979" y="1026772"/>
                </a:lnTo>
                <a:lnTo>
                  <a:pt x="270881" y="1016923"/>
                </a:lnTo>
                <a:lnTo>
                  <a:pt x="317385" y="1004597"/>
                </a:lnTo>
                <a:lnTo>
                  <a:pt x="362469" y="989712"/>
                </a:lnTo>
                <a:lnTo>
                  <a:pt x="406113" y="972184"/>
                </a:lnTo>
                <a:lnTo>
                  <a:pt x="448295" y="951930"/>
                </a:lnTo>
                <a:lnTo>
                  <a:pt x="488995" y="928870"/>
                </a:lnTo>
                <a:lnTo>
                  <a:pt x="528193" y="902919"/>
                </a:lnTo>
                <a:lnTo>
                  <a:pt x="564747" y="867244"/>
                </a:lnTo>
                <a:lnTo>
                  <a:pt x="592978" y="825674"/>
                </a:lnTo>
                <a:lnTo>
                  <a:pt x="619615" y="784604"/>
                </a:lnTo>
                <a:lnTo>
                  <a:pt x="651382" y="750430"/>
                </a:lnTo>
                <a:lnTo>
                  <a:pt x="696110" y="719390"/>
                </a:lnTo>
                <a:lnTo>
                  <a:pt x="744601" y="691737"/>
                </a:lnTo>
                <a:lnTo>
                  <a:pt x="795186" y="666341"/>
                </a:lnTo>
                <a:lnTo>
                  <a:pt x="846201" y="642073"/>
                </a:lnTo>
                <a:lnTo>
                  <a:pt x="905827" y="624771"/>
                </a:lnTo>
                <a:lnTo>
                  <a:pt x="969264" y="613994"/>
                </a:lnTo>
                <a:lnTo>
                  <a:pt x="1001387" y="607155"/>
                </a:lnTo>
                <a:lnTo>
                  <a:pt x="1063632" y="586715"/>
                </a:lnTo>
                <a:lnTo>
                  <a:pt x="1118915" y="561755"/>
                </a:lnTo>
                <a:lnTo>
                  <a:pt x="1170140" y="530780"/>
                </a:lnTo>
                <a:lnTo>
                  <a:pt x="1190466" y="487553"/>
                </a:lnTo>
                <a:lnTo>
                  <a:pt x="1192621" y="476503"/>
                </a:lnTo>
                <a:lnTo>
                  <a:pt x="1194943" y="465454"/>
                </a:lnTo>
                <a:lnTo>
                  <a:pt x="1181294" y="425658"/>
                </a:lnTo>
                <a:lnTo>
                  <a:pt x="1161287" y="390540"/>
                </a:lnTo>
                <a:lnTo>
                  <a:pt x="1133756" y="358780"/>
                </a:lnTo>
                <a:lnTo>
                  <a:pt x="1097533" y="329056"/>
                </a:lnTo>
                <a:lnTo>
                  <a:pt x="1049766" y="299735"/>
                </a:lnTo>
                <a:lnTo>
                  <a:pt x="1027185" y="283819"/>
                </a:lnTo>
                <a:lnTo>
                  <a:pt x="1010285" y="264794"/>
                </a:lnTo>
                <a:lnTo>
                  <a:pt x="996882" y="228667"/>
                </a:lnTo>
                <a:lnTo>
                  <a:pt x="995267" y="191134"/>
                </a:lnTo>
                <a:lnTo>
                  <a:pt x="999890" y="153316"/>
                </a:lnTo>
                <a:lnTo>
                  <a:pt x="1005204" y="116331"/>
                </a:lnTo>
                <a:lnTo>
                  <a:pt x="1000311" y="102310"/>
                </a:lnTo>
                <a:lnTo>
                  <a:pt x="989524" y="74219"/>
                </a:lnTo>
                <a:lnTo>
                  <a:pt x="984630" y="60197"/>
                </a:lnTo>
                <a:lnTo>
                  <a:pt x="982757" y="57284"/>
                </a:lnTo>
                <a:lnTo>
                  <a:pt x="934799" y="17502"/>
                </a:lnTo>
                <a:lnTo>
                  <a:pt x="907748" y="5849"/>
                </a:lnTo>
                <a:lnTo>
                  <a:pt x="876935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17610" y="5088635"/>
            <a:ext cx="1195070" cy="1039494"/>
          </a:xfrm>
          <a:custGeom>
            <a:avLst/>
            <a:gdLst/>
            <a:ahLst/>
            <a:cxnLst/>
            <a:rect l="l" t="t" r="r" b="b"/>
            <a:pathLst>
              <a:path w="1195070" h="1039495">
                <a:moveTo>
                  <a:pt x="0" y="886879"/>
                </a:moveTo>
                <a:lnTo>
                  <a:pt x="349" y="807613"/>
                </a:lnTo>
                <a:lnTo>
                  <a:pt x="4214" y="763093"/>
                </a:lnTo>
                <a:lnTo>
                  <a:pt x="15367" y="722337"/>
                </a:lnTo>
                <a:lnTo>
                  <a:pt x="37699" y="687430"/>
                </a:lnTo>
                <a:lnTo>
                  <a:pt x="70282" y="658876"/>
                </a:lnTo>
                <a:lnTo>
                  <a:pt x="110267" y="635560"/>
                </a:lnTo>
                <a:lnTo>
                  <a:pt x="154803" y="616369"/>
                </a:lnTo>
                <a:lnTo>
                  <a:pt x="201039" y="600187"/>
                </a:lnTo>
                <a:lnTo>
                  <a:pt x="246125" y="585901"/>
                </a:lnTo>
                <a:lnTo>
                  <a:pt x="267303" y="580634"/>
                </a:lnTo>
                <a:lnTo>
                  <a:pt x="277629" y="577718"/>
                </a:lnTo>
                <a:lnTo>
                  <a:pt x="312023" y="560972"/>
                </a:lnTo>
                <a:lnTo>
                  <a:pt x="369316" y="525703"/>
                </a:lnTo>
                <a:lnTo>
                  <a:pt x="402643" y="499881"/>
                </a:lnTo>
                <a:lnTo>
                  <a:pt x="430196" y="471049"/>
                </a:lnTo>
                <a:lnTo>
                  <a:pt x="456773" y="441464"/>
                </a:lnTo>
                <a:lnTo>
                  <a:pt x="487172" y="413384"/>
                </a:lnTo>
                <a:lnTo>
                  <a:pt x="530296" y="378336"/>
                </a:lnTo>
                <a:lnTo>
                  <a:pt x="571591" y="341931"/>
                </a:lnTo>
                <a:lnTo>
                  <a:pt x="610665" y="304121"/>
                </a:lnTo>
                <a:lnTo>
                  <a:pt x="647128" y="264858"/>
                </a:lnTo>
                <a:lnTo>
                  <a:pt x="680591" y="224095"/>
                </a:lnTo>
                <a:lnTo>
                  <a:pt x="710664" y="181784"/>
                </a:lnTo>
                <a:lnTo>
                  <a:pt x="736956" y="137878"/>
                </a:lnTo>
                <a:lnTo>
                  <a:pt x="759078" y="92328"/>
                </a:lnTo>
                <a:lnTo>
                  <a:pt x="771921" y="56524"/>
                </a:lnTo>
                <a:lnTo>
                  <a:pt x="795527" y="29829"/>
                </a:lnTo>
                <a:lnTo>
                  <a:pt x="830373" y="11301"/>
                </a:lnTo>
                <a:lnTo>
                  <a:pt x="876935" y="0"/>
                </a:lnTo>
                <a:lnTo>
                  <a:pt x="907748" y="5849"/>
                </a:lnTo>
                <a:lnTo>
                  <a:pt x="964183" y="36068"/>
                </a:lnTo>
                <a:lnTo>
                  <a:pt x="989524" y="74219"/>
                </a:lnTo>
                <a:lnTo>
                  <a:pt x="994918" y="88264"/>
                </a:lnTo>
                <a:lnTo>
                  <a:pt x="1000311" y="102310"/>
                </a:lnTo>
                <a:lnTo>
                  <a:pt x="1005204" y="116331"/>
                </a:lnTo>
                <a:lnTo>
                  <a:pt x="999890" y="153316"/>
                </a:lnTo>
                <a:lnTo>
                  <a:pt x="995267" y="191134"/>
                </a:lnTo>
                <a:lnTo>
                  <a:pt x="1010285" y="264794"/>
                </a:lnTo>
                <a:lnTo>
                  <a:pt x="1049766" y="299735"/>
                </a:lnTo>
                <a:lnTo>
                  <a:pt x="1074418" y="314247"/>
                </a:lnTo>
                <a:lnTo>
                  <a:pt x="1097533" y="329056"/>
                </a:lnTo>
                <a:lnTo>
                  <a:pt x="1133756" y="358780"/>
                </a:lnTo>
                <a:lnTo>
                  <a:pt x="1161287" y="390540"/>
                </a:lnTo>
                <a:lnTo>
                  <a:pt x="1181294" y="425658"/>
                </a:lnTo>
                <a:lnTo>
                  <a:pt x="1194943" y="465454"/>
                </a:lnTo>
                <a:lnTo>
                  <a:pt x="1192621" y="476503"/>
                </a:lnTo>
                <a:lnTo>
                  <a:pt x="1190466" y="487553"/>
                </a:lnTo>
                <a:lnTo>
                  <a:pt x="1170140" y="530780"/>
                </a:lnTo>
                <a:lnTo>
                  <a:pt x="1118915" y="561755"/>
                </a:lnTo>
                <a:lnTo>
                  <a:pt x="1063632" y="586715"/>
                </a:lnTo>
                <a:lnTo>
                  <a:pt x="1001387" y="607155"/>
                </a:lnTo>
                <a:lnTo>
                  <a:pt x="938748" y="619037"/>
                </a:lnTo>
                <a:lnTo>
                  <a:pt x="905827" y="624771"/>
                </a:lnTo>
                <a:lnTo>
                  <a:pt x="846201" y="642073"/>
                </a:lnTo>
                <a:lnTo>
                  <a:pt x="795186" y="666341"/>
                </a:lnTo>
                <a:lnTo>
                  <a:pt x="744601" y="691737"/>
                </a:lnTo>
                <a:lnTo>
                  <a:pt x="696110" y="719390"/>
                </a:lnTo>
                <a:lnTo>
                  <a:pt x="651382" y="750430"/>
                </a:lnTo>
                <a:lnTo>
                  <a:pt x="619615" y="784604"/>
                </a:lnTo>
                <a:lnTo>
                  <a:pt x="592978" y="825674"/>
                </a:lnTo>
                <a:lnTo>
                  <a:pt x="564747" y="867244"/>
                </a:lnTo>
                <a:lnTo>
                  <a:pt x="528193" y="902919"/>
                </a:lnTo>
                <a:lnTo>
                  <a:pt x="488995" y="928870"/>
                </a:lnTo>
                <a:lnTo>
                  <a:pt x="448295" y="951930"/>
                </a:lnTo>
                <a:lnTo>
                  <a:pt x="406113" y="972184"/>
                </a:lnTo>
                <a:lnTo>
                  <a:pt x="362469" y="989712"/>
                </a:lnTo>
                <a:lnTo>
                  <a:pt x="317385" y="1004597"/>
                </a:lnTo>
                <a:lnTo>
                  <a:pt x="270881" y="1016923"/>
                </a:lnTo>
                <a:lnTo>
                  <a:pt x="222979" y="1026772"/>
                </a:lnTo>
                <a:lnTo>
                  <a:pt x="173699" y="1034226"/>
                </a:lnTo>
                <a:lnTo>
                  <a:pt x="123063" y="1039368"/>
                </a:lnTo>
                <a:lnTo>
                  <a:pt x="91608" y="1022439"/>
                </a:lnTo>
                <a:lnTo>
                  <a:pt x="59642" y="997734"/>
                </a:lnTo>
                <a:lnTo>
                  <a:pt x="32462" y="969766"/>
                </a:lnTo>
                <a:lnTo>
                  <a:pt x="15367" y="943051"/>
                </a:lnTo>
                <a:lnTo>
                  <a:pt x="20306" y="912362"/>
                </a:lnTo>
                <a:lnTo>
                  <a:pt x="22113" y="901673"/>
                </a:lnTo>
                <a:lnTo>
                  <a:pt x="16706" y="897629"/>
                </a:lnTo>
                <a:lnTo>
                  <a:pt x="0" y="8868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15045" y="5567172"/>
            <a:ext cx="76200" cy="673735"/>
          </a:xfrm>
          <a:custGeom>
            <a:avLst/>
            <a:gdLst/>
            <a:ahLst/>
            <a:cxnLst/>
            <a:rect l="l" t="t" r="r" b="b"/>
            <a:pathLst>
              <a:path w="76200" h="673735">
                <a:moveTo>
                  <a:pt x="44450" y="63499"/>
                </a:moveTo>
                <a:lnTo>
                  <a:pt x="31750" y="63499"/>
                </a:lnTo>
                <a:lnTo>
                  <a:pt x="31750" y="673607"/>
                </a:lnTo>
                <a:lnTo>
                  <a:pt x="44450" y="673607"/>
                </a:lnTo>
                <a:lnTo>
                  <a:pt x="44450" y="63499"/>
                </a:lnTo>
                <a:close/>
              </a:path>
              <a:path w="76200" h="673735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673735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53146" y="6202679"/>
            <a:ext cx="984885" cy="76200"/>
          </a:xfrm>
          <a:custGeom>
            <a:avLst/>
            <a:gdLst/>
            <a:ahLst/>
            <a:cxnLst/>
            <a:rect l="l" t="t" r="r" b="b"/>
            <a:pathLst>
              <a:path w="984884" h="76200">
                <a:moveTo>
                  <a:pt x="908303" y="0"/>
                </a:moveTo>
                <a:lnTo>
                  <a:pt x="908303" y="76200"/>
                </a:lnTo>
                <a:lnTo>
                  <a:pt x="971803" y="44450"/>
                </a:lnTo>
                <a:lnTo>
                  <a:pt x="921003" y="44450"/>
                </a:lnTo>
                <a:lnTo>
                  <a:pt x="921003" y="31750"/>
                </a:lnTo>
                <a:lnTo>
                  <a:pt x="971803" y="31750"/>
                </a:lnTo>
                <a:lnTo>
                  <a:pt x="908303" y="0"/>
                </a:lnTo>
                <a:close/>
              </a:path>
              <a:path w="984884" h="76200">
                <a:moveTo>
                  <a:pt x="90830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908303" y="44450"/>
                </a:lnTo>
                <a:lnTo>
                  <a:pt x="908303" y="31750"/>
                </a:lnTo>
                <a:close/>
              </a:path>
              <a:path w="984884" h="76200">
                <a:moveTo>
                  <a:pt x="971803" y="31750"/>
                </a:moveTo>
                <a:lnTo>
                  <a:pt x="921003" y="31750"/>
                </a:lnTo>
                <a:lnTo>
                  <a:pt x="921003" y="44450"/>
                </a:lnTo>
                <a:lnTo>
                  <a:pt x="971803" y="44450"/>
                </a:lnTo>
                <a:lnTo>
                  <a:pt x="984503" y="38100"/>
                </a:lnTo>
                <a:lnTo>
                  <a:pt x="97180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28888" y="5251780"/>
            <a:ext cx="1435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11640" y="5798821"/>
            <a:ext cx="0" cy="338455"/>
          </a:xfrm>
          <a:custGeom>
            <a:avLst/>
            <a:gdLst/>
            <a:ahLst/>
            <a:cxnLst/>
            <a:rect l="l" t="t" r="r" b="b"/>
            <a:pathLst>
              <a:path h="338454">
                <a:moveTo>
                  <a:pt x="0" y="33832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13264" y="5079491"/>
            <a:ext cx="180340" cy="6350"/>
          </a:xfrm>
          <a:custGeom>
            <a:avLst/>
            <a:gdLst/>
            <a:ahLst/>
            <a:cxnLst/>
            <a:rect l="l" t="t" r="r" b="b"/>
            <a:pathLst>
              <a:path w="180340" h="6350">
                <a:moveTo>
                  <a:pt x="0" y="0"/>
                </a:moveTo>
                <a:lnTo>
                  <a:pt x="179832" y="60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90049" y="5091685"/>
            <a:ext cx="250190" cy="512445"/>
          </a:xfrm>
          <a:custGeom>
            <a:avLst/>
            <a:gdLst/>
            <a:ahLst/>
            <a:cxnLst/>
            <a:rect l="l" t="t" r="r" b="b"/>
            <a:pathLst>
              <a:path w="250190" h="512445">
                <a:moveTo>
                  <a:pt x="0" y="0"/>
                </a:moveTo>
                <a:lnTo>
                  <a:pt x="249935" y="51206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19489" y="5597653"/>
            <a:ext cx="923925" cy="536575"/>
          </a:xfrm>
          <a:custGeom>
            <a:avLst/>
            <a:gdLst/>
            <a:ahLst/>
            <a:cxnLst/>
            <a:rect l="l" t="t" r="r" b="b"/>
            <a:pathLst>
              <a:path w="923925" h="536575">
                <a:moveTo>
                  <a:pt x="923544" y="0"/>
                </a:moveTo>
                <a:lnTo>
                  <a:pt x="0" y="5364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11640" y="6137147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31089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11640" y="5085588"/>
            <a:ext cx="798830" cy="716280"/>
          </a:xfrm>
          <a:custGeom>
            <a:avLst/>
            <a:gdLst/>
            <a:ahLst/>
            <a:cxnLst/>
            <a:rect l="l" t="t" r="r" b="b"/>
            <a:pathLst>
              <a:path w="798829" h="716279">
                <a:moveTo>
                  <a:pt x="798576" y="0"/>
                </a:moveTo>
                <a:lnTo>
                  <a:pt x="0" y="71628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83120" y="2615946"/>
            <a:ext cx="98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(</a:t>
            </a:r>
            <a:r>
              <a:rPr sz="2400" spc="-10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ABB)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83120" y="4220082"/>
            <a:ext cx="9836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BB)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122160" y="5809894"/>
            <a:ext cx="1044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2400" spc="-10" dirty="0">
                <a:latin typeface="Tahoma"/>
                <a:cs typeface="Tahoma"/>
              </a:rPr>
              <a:t>(</a:t>
            </a:r>
            <a:r>
              <a:rPr sz="2400" spc="-120" dirty="0">
                <a:latin typeface="Tahoma"/>
                <a:cs typeface="Tahoma"/>
              </a:rPr>
              <a:t>k</a:t>
            </a:r>
            <a:r>
              <a:rPr sz="2400" spc="-10" dirty="0">
                <a:latin typeface="Tahoma"/>
                <a:cs typeface="Tahoma"/>
              </a:rPr>
              <a:t>-</a:t>
            </a:r>
            <a:r>
              <a:rPr sz="2400" spc="-5" dirty="0">
                <a:latin typeface="Tahoma"/>
                <a:cs typeface="Tahoma"/>
              </a:rPr>
              <a:t>Do</a:t>
            </a:r>
            <a:r>
              <a:rPr sz="2400" spc="-1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491473" y="516636"/>
            <a:ext cx="1219200" cy="1310640"/>
          </a:xfrm>
          <a:custGeom>
            <a:avLst/>
            <a:gdLst/>
            <a:ahLst/>
            <a:cxnLst/>
            <a:rect l="l" t="t" r="r" b="b"/>
            <a:pathLst>
              <a:path w="1219200" h="1310639">
                <a:moveTo>
                  <a:pt x="894841" y="0"/>
                </a:moveTo>
                <a:lnTo>
                  <a:pt x="847276" y="14265"/>
                </a:lnTo>
                <a:lnTo>
                  <a:pt x="811688" y="37639"/>
                </a:lnTo>
                <a:lnTo>
                  <a:pt x="787578" y="71276"/>
                </a:lnTo>
                <a:lnTo>
                  <a:pt x="774445" y="116331"/>
                </a:lnTo>
                <a:lnTo>
                  <a:pt x="756759" y="162476"/>
                </a:lnTo>
                <a:lnTo>
                  <a:pt x="736297" y="207280"/>
                </a:lnTo>
                <a:lnTo>
                  <a:pt x="713262" y="250775"/>
                </a:lnTo>
                <a:lnTo>
                  <a:pt x="687858" y="292992"/>
                </a:lnTo>
                <a:lnTo>
                  <a:pt x="660253" y="334010"/>
                </a:lnTo>
                <a:lnTo>
                  <a:pt x="630757" y="373717"/>
                </a:lnTo>
                <a:lnTo>
                  <a:pt x="599466" y="412288"/>
                </a:lnTo>
                <a:lnTo>
                  <a:pt x="566621" y="449705"/>
                </a:lnTo>
                <a:lnTo>
                  <a:pt x="532423" y="486002"/>
                </a:lnTo>
                <a:lnTo>
                  <a:pt x="497077" y="521208"/>
                </a:lnTo>
                <a:lnTo>
                  <a:pt x="466016" y="556640"/>
                </a:lnTo>
                <a:lnTo>
                  <a:pt x="438896" y="593978"/>
                </a:lnTo>
                <a:lnTo>
                  <a:pt x="410799" y="630364"/>
                </a:lnTo>
                <a:lnTo>
                  <a:pt x="376808" y="662939"/>
                </a:lnTo>
                <a:lnTo>
                  <a:pt x="330326" y="699293"/>
                </a:lnTo>
                <a:lnTo>
                  <a:pt x="292988" y="723646"/>
                </a:lnTo>
                <a:lnTo>
                  <a:pt x="261913" y="735379"/>
                </a:lnTo>
                <a:lnTo>
                  <a:pt x="251205" y="738759"/>
                </a:lnTo>
                <a:lnTo>
                  <a:pt x="205154" y="756806"/>
                </a:lnTo>
                <a:lnTo>
                  <a:pt x="157959" y="777221"/>
                </a:lnTo>
                <a:lnTo>
                  <a:pt x="112521" y="801417"/>
                </a:lnTo>
                <a:lnTo>
                  <a:pt x="71740" y="830810"/>
                </a:lnTo>
                <a:lnTo>
                  <a:pt x="38516" y="866814"/>
                </a:lnTo>
                <a:lnTo>
                  <a:pt x="15748" y="910843"/>
                </a:lnTo>
                <a:lnTo>
                  <a:pt x="4321" y="962271"/>
                </a:lnTo>
                <a:lnTo>
                  <a:pt x="349" y="1018413"/>
                </a:lnTo>
                <a:lnTo>
                  <a:pt x="138" y="1072649"/>
                </a:lnTo>
                <a:lnTo>
                  <a:pt x="0" y="1118362"/>
                </a:lnTo>
                <a:lnTo>
                  <a:pt x="17051" y="1131935"/>
                </a:lnTo>
                <a:lnTo>
                  <a:pt x="22590" y="1137031"/>
                </a:lnTo>
                <a:lnTo>
                  <a:pt x="20770" y="1150508"/>
                </a:lnTo>
                <a:lnTo>
                  <a:pt x="15748" y="1189227"/>
                </a:lnTo>
                <a:lnTo>
                  <a:pt x="33162" y="1222879"/>
                </a:lnTo>
                <a:lnTo>
                  <a:pt x="60864" y="1258125"/>
                </a:lnTo>
                <a:lnTo>
                  <a:pt x="93471" y="1289276"/>
                </a:lnTo>
                <a:lnTo>
                  <a:pt x="125602" y="1310639"/>
                </a:lnTo>
                <a:lnTo>
                  <a:pt x="177246" y="1304140"/>
                </a:lnTo>
                <a:lnTo>
                  <a:pt x="227512" y="1294732"/>
                </a:lnTo>
                <a:lnTo>
                  <a:pt x="276380" y="1282309"/>
                </a:lnTo>
                <a:lnTo>
                  <a:pt x="323827" y="1266766"/>
                </a:lnTo>
                <a:lnTo>
                  <a:pt x="369832" y="1247997"/>
                </a:lnTo>
                <a:lnTo>
                  <a:pt x="414372" y="1225898"/>
                </a:lnTo>
                <a:lnTo>
                  <a:pt x="457426" y="1200361"/>
                </a:lnTo>
                <a:lnTo>
                  <a:pt x="498972" y="1171282"/>
                </a:lnTo>
                <a:lnTo>
                  <a:pt x="538987" y="1138554"/>
                </a:lnTo>
                <a:lnTo>
                  <a:pt x="569704" y="1103427"/>
                </a:lnTo>
                <a:lnTo>
                  <a:pt x="594099" y="1062515"/>
                </a:lnTo>
                <a:lnTo>
                  <a:pt x="615697" y="1019939"/>
                </a:lnTo>
                <a:lnTo>
                  <a:pt x="638019" y="979819"/>
                </a:lnTo>
                <a:lnTo>
                  <a:pt x="664590" y="946276"/>
                </a:lnTo>
                <a:lnTo>
                  <a:pt x="700745" y="914594"/>
                </a:lnTo>
                <a:lnTo>
                  <a:pt x="739581" y="885812"/>
                </a:lnTo>
                <a:lnTo>
                  <a:pt x="780216" y="859207"/>
                </a:lnTo>
                <a:lnTo>
                  <a:pt x="821766" y="834053"/>
                </a:lnTo>
                <a:lnTo>
                  <a:pt x="863345" y="809625"/>
                </a:lnTo>
                <a:lnTo>
                  <a:pt x="924194" y="787860"/>
                </a:lnTo>
                <a:lnTo>
                  <a:pt x="988949" y="774191"/>
                </a:lnTo>
                <a:lnTo>
                  <a:pt x="1021683" y="765579"/>
                </a:lnTo>
                <a:lnTo>
                  <a:pt x="1085246" y="739830"/>
                </a:lnTo>
                <a:lnTo>
                  <a:pt x="1141652" y="708378"/>
                </a:lnTo>
                <a:lnTo>
                  <a:pt x="1193901" y="669317"/>
                </a:lnTo>
                <a:lnTo>
                  <a:pt x="1212127" y="628713"/>
                </a:lnTo>
                <a:lnTo>
                  <a:pt x="1216858" y="600900"/>
                </a:lnTo>
                <a:lnTo>
                  <a:pt x="1219200" y="586993"/>
                </a:lnTo>
                <a:lnTo>
                  <a:pt x="1205251" y="536781"/>
                </a:lnTo>
                <a:lnTo>
                  <a:pt x="1184862" y="492474"/>
                </a:lnTo>
                <a:lnTo>
                  <a:pt x="1156781" y="452405"/>
                </a:lnTo>
                <a:lnTo>
                  <a:pt x="1119758" y="414909"/>
                </a:lnTo>
                <a:lnTo>
                  <a:pt x="1071070" y="377936"/>
                </a:lnTo>
                <a:lnTo>
                  <a:pt x="1048053" y="357919"/>
                </a:lnTo>
                <a:lnTo>
                  <a:pt x="1030858" y="334010"/>
                </a:lnTo>
                <a:lnTo>
                  <a:pt x="1017133" y="288383"/>
                </a:lnTo>
                <a:lnTo>
                  <a:pt x="1015444" y="241030"/>
                </a:lnTo>
                <a:lnTo>
                  <a:pt x="1020161" y="193367"/>
                </a:lnTo>
                <a:lnTo>
                  <a:pt x="1025651" y="146812"/>
                </a:lnTo>
                <a:lnTo>
                  <a:pt x="1020609" y="129095"/>
                </a:lnTo>
                <a:lnTo>
                  <a:pt x="1009667" y="93662"/>
                </a:lnTo>
                <a:lnTo>
                  <a:pt x="1004697" y="75946"/>
                </a:lnTo>
                <a:lnTo>
                  <a:pt x="1002762" y="72257"/>
                </a:lnTo>
                <a:lnTo>
                  <a:pt x="953777" y="22074"/>
                </a:lnTo>
                <a:lnTo>
                  <a:pt x="926234" y="7373"/>
                </a:lnTo>
                <a:lnTo>
                  <a:pt x="894841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91473" y="516636"/>
            <a:ext cx="1219200" cy="1310640"/>
          </a:xfrm>
          <a:custGeom>
            <a:avLst/>
            <a:gdLst/>
            <a:ahLst/>
            <a:cxnLst/>
            <a:rect l="l" t="t" r="r" b="b"/>
            <a:pathLst>
              <a:path w="1219200" h="1310639">
                <a:moveTo>
                  <a:pt x="0" y="1118362"/>
                </a:moveTo>
                <a:lnTo>
                  <a:pt x="138" y="1072649"/>
                </a:lnTo>
                <a:lnTo>
                  <a:pt x="349" y="1018413"/>
                </a:lnTo>
                <a:lnTo>
                  <a:pt x="4321" y="962271"/>
                </a:lnTo>
                <a:lnTo>
                  <a:pt x="15748" y="910843"/>
                </a:lnTo>
                <a:lnTo>
                  <a:pt x="38516" y="866814"/>
                </a:lnTo>
                <a:lnTo>
                  <a:pt x="71740" y="830810"/>
                </a:lnTo>
                <a:lnTo>
                  <a:pt x="112521" y="801417"/>
                </a:lnTo>
                <a:lnTo>
                  <a:pt x="157959" y="777221"/>
                </a:lnTo>
                <a:lnTo>
                  <a:pt x="205154" y="756806"/>
                </a:lnTo>
                <a:lnTo>
                  <a:pt x="251205" y="738759"/>
                </a:lnTo>
                <a:lnTo>
                  <a:pt x="272764" y="732202"/>
                </a:lnTo>
                <a:lnTo>
                  <a:pt x="283281" y="728525"/>
                </a:lnTo>
                <a:lnTo>
                  <a:pt x="318373" y="707409"/>
                </a:lnTo>
                <a:lnTo>
                  <a:pt x="376808" y="662939"/>
                </a:lnTo>
                <a:lnTo>
                  <a:pt x="410799" y="630364"/>
                </a:lnTo>
                <a:lnTo>
                  <a:pt x="438896" y="593978"/>
                </a:lnTo>
                <a:lnTo>
                  <a:pt x="466016" y="556640"/>
                </a:lnTo>
                <a:lnTo>
                  <a:pt x="497077" y="521208"/>
                </a:lnTo>
                <a:lnTo>
                  <a:pt x="532423" y="486002"/>
                </a:lnTo>
                <a:lnTo>
                  <a:pt x="566621" y="449705"/>
                </a:lnTo>
                <a:lnTo>
                  <a:pt x="599466" y="412288"/>
                </a:lnTo>
                <a:lnTo>
                  <a:pt x="630757" y="373717"/>
                </a:lnTo>
                <a:lnTo>
                  <a:pt x="660288" y="333962"/>
                </a:lnTo>
                <a:lnTo>
                  <a:pt x="687858" y="292992"/>
                </a:lnTo>
                <a:lnTo>
                  <a:pt x="713262" y="250775"/>
                </a:lnTo>
                <a:lnTo>
                  <a:pt x="736297" y="207280"/>
                </a:lnTo>
                <a:lnTo>
                  <a:pt x="756759" y="162476"/>
                </a:lnTo>
                <a:lnTo>
                  <a:pt x="774445" y="116331"/>
                </a:lnTo>
                <a:lnTo>
                  <a:pt x="787578" y="71276"/>
                </a:lnTo>
                <a:lnTo>
                  <a:pt x="811688" y="37639"/>
                </a:lnTo>
                <a:lnTo>
                  <a:pt x="847276" y="14265"/>
                </a:lnTo>
                <a:lnTo>
                  <a:pt x="894841" y="0"/>
                </a:lnTo>
                <a:lnTo>
                  <a:pt x="926234" y="7373"/>
                </a:lnTo>
                <a:lnTo>
                  <a:pt x="983741" y="45592"/>
                </a:lnTo>
                <a:lnTo>
                  <a:pt x="1009667" y="93662"/>
                </a:lnTo>
                <a:lnTo>
                  <a:pt x="1015126" y="111378"/>
                </a:lnTo>
                <a:lnTo>
                  <a:pt x="1020609" y="129095"/>
                </a:lnTo>
                <a:lnTo>
                  <a:pt x="1025651" y="146812"/>
                </a:lnTo>
                <a:lnTo>
                  <a:pt x="1020161" y="193367"/>
                </a:lnTo>
                <a:lnTo>
                  <a:pt x="1015444" y="241030"/>
                </a:lnTo>
                <a:lnTo>
                  <a:pt x="1017133" y="288383"/>
                </a:lnTo>
                <a:lnTo>
                  <a:pt x="1030858" y="334010"/>
                </a:lnTo>
                <a:lnTo>
                  <a:pt x="1071070" y="377936"/>
                </a:lnTo>
                <a:lnTo>
                  <a:pt x="1096206" y="396214"/>
                </a:lnTo>
                <a:lnTo>
                  <a:pt x="1119758" y="414909"/>
                </a:lnTo>
                <a:lnTo>
                  <a:pt x="1156781" y="452405"/>
                </a:lnTo>
                <a:lnTo>
                  <a:pt x="1184862" y="492474"/>
                </a:lnTo>
                <a:lnTo>
                  <a:pt x="1205251" y="536781"/>
                </a:lnTo>
                <a:lnTo>
                  <a:pt x="1219200" y="586993"/>
                </a:lnTo>
                <a:lnTo>
                  <a:pt x="1216858" y="600900"/>
                </a:lnTo>
                <a:lnTo>
                  <a:pt x="1214659" y="614807"/>
                </a:lnTo>
                <a:lnTo>
                  <a:pt x="1193901" y="669317"/>
                </a:lnTo>
                <a:lnTo>
                  <a:pt x="1141652" y="708378"/>
                </a:lnTo>
                <a:lnTo>
                  <a:pt x="1085246" y="739830"/>
                </a:lnTo>
                <a:lnTo>
                  <a:pt x="1021683" y="765579"/>
                </a:lnTo>
                <a:lnTo>
                  <a:pt x="957804" y="780603"/>
                </a:lnTo>
                <a:lnTo>
                  <a:pt x="924194" y="787860"/>
                </a:lnTo>
                <a:lnTo>
                  <a:pt x="863345" y="809625"/>
                </a:lnTo>
                <a:lnTo>
                  <a:pt x="821766" y="834053"/>
                </a:lnTo>
                <a:lnTo>
                  <a:pt x="780216" y="859207"/>
                </a:lnTo>
                <a:lnTo>
                  <a:pt x="739581" y="885812"/>
                </a:lnTo>
                <a:lnTo>
                  <a:pt x="700745" y="914594"/>
                </a:lnTo>
                <a:lnTo>
                  <a:pt x="664590" y="946276"/>
                </a:lnTo>
                <a:lnTo>
                  <a:pt x="638019" y="979819"/>
                </a:lnTo>
                <a:lnTo>
                  <a:pt x="615697" y="1019939"/>
                </a:lnTo>
                <a:lnTo>
                  <a:pt x="594099" y="1062515"/>
                </a:lnTo>
                <a:lnTo>
                  <a:pt x="569704" y="1103427"/>
                </a:lnTo>
                <a:lnTo>
                  <a:pt x="538987" y="1138554"/>
                </a:lnTo>
                <a:lnTo>
                  <a:pt x="498972" y="1171282"/>
                </a:lnTo>
                <a:lnTo>
                  <a:pt x="457426" y="1200361"/>
                </a:lnTo>
                <a:lnTo>
                  <a:pt x="414372" y="1225898"/>
                </a:lnTo>
                <a:lnTo>
                  <a:pt x="369832" y="1247997"/>
                </a:lnTo>
                <a:lnTo>
                  <a:pt x="323827" y="1266766"/>
                </a:lnTo>
                <a:lnTo>
                  <a:pt x="276380" y="1282309"/>
                </a:lnTo>
                <a:lnTo>
                  <a:pt x="227512" y="1294732"/>
                </a:lnTo>
                <a:lnTo>
                  <a:pt x="177246" y="1304140"/>
                </a:lnTo>
                <a:lnTo>
                  <a:pt x="125602" y="1310639"/>
                </a:lnTo>
                <a:lnTo>
                  <a:pt x="93471" y="1289276"/>
                </a:lnTo>
                <a:lnTo>
                  <a:pt x="60864" y="1258125"/>
                </a:lnTo>
                <a:lnTo>
                  <a:pt x="33162" y="1222879"/>
                </a:lnTo>
                <a:lnTo>
                  <a:pt x="15748" y="1189227"/>
                </a:lnTo>
                <a:lnTo>
                  <a:pt x="20770" y="1150508"/>
                </a:lnTo>
                <a:lnTo>
                  <a:pt x="22590" y="1137031"/>
                </a:lnTo>
                <a:lnTo>
                  <a:pt x="17051" y="1131935"/>
                </a:lnTo>
                <a:lnTo>
                  <a:pt x="0" y="111836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39759" y="1165860"/>
            <a:ext cx="76200" cy="853440"/>
          </a:xfrm>
          <a:custGeom>
            <a:avLst/>
            <a:gdLst/>
            <a:ahLst/>
            <a:cxnLst/>
            <a:rect l="l" t="t" r="r" b="b"/>
            <a:pathLst>
              <a:path w="76200" h="853439">
                <a:moveTo>
                  <a:pt x="31705" y="76178"/>
                </a:moveTo>
                <a:lnTo>
                  <a:pt x="28955" y="853439"/>
                </a:lnTo>
                <a:lnTo>
                  <a:pt x="41655" y="853439"/>
                </a:lnTo>
                <a:lnTo>
                  <a:pt x="44405" y="76221"/>
                </a:lnTo>
                <a:lnTo>
                  <a:pt x="31705" y="76178"/>
                </a:lnTo>
                <a:close/>
              </a:path>
              <a:path w="76200" h="853439">
                <a:moveTo>
                  <a:pt x="69839" y="63500"/>
                </a:moveTo>
                <a:lnTo>
                  <a:pt x="44450" y="63500"/>
                </a:lnTo>
                <a:lnTo>
                  <a:pt x="44405" y="76221"/>
                </a:lnTo>
                <a:lnTo>
                  <a:pt x="76200" y="76326"/>
                </a:lnTo>
                <a:lnTo>
                  <a:pt x="69839" y="63500"/>
                </a:lnTo>
                <a:close/>
              </a:path>
              <a:path w="76200" h="853439">
                <a:moveTo>
                  <a:pt x="44450" y="63500"/>
                </a:moveTo>
                <a:lnTo>
                  <a:pt x="31750" y="63500"/>
                </a:lnTo>
                <a:lnTo>
                  <a:pt x="31705" y="76178"/>
                </a:lnTo>
                <a:lnTo>
                  <a:pt x="44405" y="76221"/>
                </a:lnTo>
                <a:lnTo>
                  <a:pt x="44450" y="63500"/>
                </a:lnTo>
                <a:close/>
              </a:path>
              <a:path w="76200" h="853439">
                <a:moveTo>
                  <a:pt x="38353" y="0"/>
                </a:moveTo>
                <a:lnTo>
                  <a:pt x="0" y="76073"/>
                </a:lnTo>
                <a:lnTo>
                  <a:pt x="31705" y="76178"/>
                </a:lnTo>
                <a:lnTo>
                  <a:pt x="31750" y="63500"/>
                </a:lnTo>
                <a:lnTo>
                  <a:pt x="69839" y="63500"/>
                </a:lnTo>
                <a:lnTo>
                  <a:pt x="383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75064" y="1983994"/>
            <a:ext cx="1005840" cy="76200"/>
          </a:xfrm>
          <a:custGeom>
            <a:avLst/>
            <a:gdLst/>
            <a:ahLst/>
            <a:cxnLst/>
            <a:rect l="l" t="t" r="r" b="b"/>
            <a:pathLst>
              <a:path w="1005840" h="76200">
                <a:moveTo>
                  <a:pt x="929618" y="44412"/>
                </a:moveTo>
                <a:lnTo>
                  <a:pt x="929513" y="76200"/>
                </a:lnTo>
                <a:lnTo>
                  <a:pt x="993545" y="44450"/>
                </a:lnTo>
                <a:lnTo>
                  <a:pt x="942340" y="44450"/>
                </a:lnTo>
                <a:lnTo>
                  <a:pt x="929618" y="44412"/>
                </a:lnTo>
                <a:close/>
              </a:path>
              <a:path w="1005840" h="76200">
                <a:moveTo>
                  <a:pt x="929661" y="31712"/>
                </a:moveTo>
                <a:lnTo>
                  <a:pt x="929618" y="44412"/>
                </a:lnTo>
                <a:lnTo>
                  <a:pt x="942340" y="44450"/>
                </a:lnTo>
                <a:lnTo>
                  <a:pt x="942340" y="31750"/>
                </a:lnTo>
                <a:lnTo>
                  <a:pt x="929661" y="31712"/>
                </a:lnTo>
                <a:close/>
              </a:path>
              <a:path w="1005840" h="76200">
                <a:moveTo>
                  <a:pt x="929767" y="0"/>
                </a:moveTo>
                <a:lnTo>
                  <a:pt x="929661" y="31712"/>
                </a:lnTo>
                <a:lnTo>
                  <a:pt x="942340" y="31750"/>
                </a:lnTo>
                <a:lnTo>
                  <a:pt x="942340" y="44450"/>
                </a:lnTo>
                <a:lnTo>
                  <a:pt x="993545" y="44450"/>
                </a:lnTo>
                <a:lnTo>
                  <a:pt x="1005840" y="38353"/>
                </a:lnTo>
                <a:lnTo>
                  <a:pt x="929767" y="0"/>
                </a:lnTo>
                <a:close/>
              </a:path>
              <a:path w="1005840" h="76200">
                <a:moveTo>
                  <a:pt x="0" y="28955"/>
                </a:moveTo>
                <a:lnTo>
                  <a:pt x="0" y="41655"/>
                </a:lnTo>
                <a:lnTo>
                  <a:pt x="929618" y="44412"/>
                </a:lnTo>
                <a:lnTo>
                  <a:pt x="929661" y="31712"/>
                </a:lnTo>
                <a:lnTo>
                  <a:pt x="0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46236" y="707847"/>
            <a:ext cx="1435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99269" y="1898980"/>
            <a:ext cx="1441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Tahoma"/>
                <a:cs typeface="Tahoma"/>
              </a:rPr>
              <a:t>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11640" y="464819"/>
            <a:ext cx="1584960" cy="1545590"/>
          </a:xfrm>
          <a:custGeom>
            <a:avLst/>
            <a:gdLst/>
            <a:ahLst/>
            <a:cxnLst/>
            <a:rect l="l" t="t" r="r" b="b"/>
            <a:pathLst>
              <a:path w="1584959" h="1545589">
                <a:moveTo>
                  <a:pt x="0" y="772667"/>
                </a:moveTo>
                <a:lnTo>
                  <a:pt x="1446" y="725600"/>
                </a:lnTo>
                <a:lnTo>
                  <a:pt x="5730" y="679278"/>
                </a:lnTo>
                <a:lnTo>
                  <a:pt x="12768" y="633783"/>
                </a:lnTo>
                <a:lnTo>
                  <a:pt x="22479" y="589195"/>
                </a:lnTo>
                <a:lnTo>
                  <a:pt x="34778" y="545595"/>
                </a:lnTo>
                <a:lnTo>
                  <a:pt x="49583" y="503064"/>
                </a:lnTo>
                <a:lnTo>
                  <a:pt x="66811" y="461683"/>
                </a:lnTo>
                <a:lnTo>
                  <a:pt x="86379" y="421532"/>
                </a:lnTo>
                <a:lnTo>
                  <a:pt x="108203" y="382693"/>
                </a:lnTo>
                <a:lnTo>
                  <a:pt x="132203" y="345246"/>
                </a:lnTo>
                <a:lnTo>
                  <a:pt x="158293" y="309272"/>
                </a:lnTo>
                <a:lnTo>
                  <a:pt x="186392" y="274853"/>
                </a:lnTo>
                <a:lnTo>
                  <a:pt x="216416" y="242068"/>
                </a:lnTo>
                <a:lnTo>
                  <a:pt x="248282" y="210998"/>
                </a:lnTo>
                <a:lnTo>
                  <a:pt x="281908" y="181726"/>
                </a:lnTo>
                <a:lnTo>
                  <a:pt x="317211" y="154330"/>
                </a:lnTo>
                <a:lnTo>
                  <a:pt x="354107" y="128893"/>
                </a:lnTo>
                <a:lnTo>
                  <a:pt x="392514" y="105494"/>
                </a:lnTo>
                <a:lnTo>
                  <a:pt x="432349" y="84216"/>
                </a:lnTo>
                <a:lnTo>
                  <a:pt x="473529" y="65138"/>
                </a:lnTo>
                <a:lnTo>
                  <a:pt x="515971" y="48341"/>
                </a:lnTo>
                <a:lnTo>
                  <a:pt x="559592" y="33907"/>
                </a:lnTo>
                <a:lnTo>
                  <a:pt x="604309" y="21916"/>
                </a:lnTo>
                <a:lnTo>
                  <a:pt x="650039" y="12449"/>
                </a:lnTo>
                <a:lnTo>
                  <a:pt x="696699" y="5586"/>
                </a:lnTo>
                <a:lnTo>
                  <a:pt x="744207" y="1410"/>
                </a:lnTo>
                <a:lnTo>
                  <a:pt x="792480" y="0"/>
                </a:lnTo>
                <a:lnTo>
                  <a:pt x="840752" y="1410"/>
                </a:lnTo>
                <a:lnTo>
                  <a:pt x="888260" y="5586"/>
                </a:lnTo>
                <a:lnTo>
                  <a:pt x="934920" y="12449"/>
                </a:lnTo>
                <a:lnTo>
                  <a:pt x="980650" y="21916"/>
                </a:lnTo>
                <a:lnTo>
                  <a:pt x="1025367" y="33907"/>
                </a:lnTo>
                <a:lnTo>
                  <a:pt x="1068988" y="48341"/>
                </a:lnTo>
                <a:lnTo>
                  <a:pt x="1111430" y="65138"/>
                </a:lnTo>
                <a:lnTo>
                  <a:pt x="1152610" y="84216"/>
                </a:lnTo>
                <a:lnTo>
                  <a:pt x="1192445" y="105494"/>
                </a:lnTo>
                <a:lnTo>
                  <a:pt x="1230852" y="128893"/>
                </a:lnTo>
                <a:lnTo>
                  <a:pt x="1267748" y="154330"/>
                </a:lnTo>
                <a:lnTo>
                  <a:pt x="1303051" y="181726"/>
                </a:lnTo>
                <a:lnTo>
                  <a:pt x="1336677" y="210998"/>
                </a:lnTo>
                <a:lnTo>
                  <a:pt x="1368543" y="242068"/>
                </a:lnTo>
                <a:lnTo>
                  <a:pt x="1398567" y="274853"/>
                </a:lnTo>
                <a:lnTo>
                  <a:pt x="1426666" y="309272"/>
                </a:lnTo>
                <a:lnTo>
                  <a:pt x="1452756" y="345246"/>
                </a:lnTo>
                <a:lnTo>
                  <a:pt x="1476755" y="382693"/>
                </a:lnTo>
                <a:lnTo>
                  <a:pt x="1498580" y="421532"/>
                </a:lnTo>
                <a:lnTo>
                  <a:pt x="1518148" y="461683"/>
                </a:lnTo>
                <a:lnTo>
                  <a:pt x="1535376" y="503064"/>
                </a:lnTo>
                <a:lnTo>
                  <a:pt x="1550181" y="545595"/>
                </a:lnTo>
                <a:lnTo>
                  <a:pt x="1562480" y="589195"/>
                </a:lnTo>
                <a:lnTo>
                  <a:pt x="1572191" y="633783"/>
                </a:lnTo>
                <a:lnTo>
                  <a:pt x="1579229" y="679278"/>
                </a:lnTo>
                <a:lnTo>
                  <a:pt x="1583513" y="725600"/>
                </a:lnTo>
                <a:lnTo>
                  <a:pt x="1584960" y="772667"/>
                </a:lnTo>
                <a:lnTo>
                  <a:pt x="1583513" y="819735"/>
                </a:lnTo>
                <a:lnTo>
                  <a:pt x="1579229" y="866057"/>
                </a:lnTo>
                <a:lnTo>
                  <a:pt x="1572191" y="911552"/>
                </a:lnTo>
                <a:lnTo>
                  <a:pt x="1562480" y="956140"/>
                </a:lnTo>
                <a:lnTo>
                  <a:pt x="1550181" y="999740"/>
                </a:lnTo>
                <a:lnTo>
                  <a:pt x="1535376" y="1042271"/>
                </a:lnTo>
                <a:lnTo>
                  <a:pt x="1518148" y="1083652"/>
                </a:lnTo>
                <a:lnTo>
                  <a:pt x="1498580" y="1123803"/>
                </a:lnTo>
                <a:lnTo>
                  <a:pt x="1476756" y="1162642"/>
                </a:lnTo>
                <a:lnTo>
                  <a:pt x="1452756" y="1200089"/>
                </a:lnTo>
                <a:lnTo>
                  <a:pt x="1426666" y="1236063"/>
                </a:lnTo>
                <a:lnTo>
                  <a:pt x="1398567" y="1270482"/>
                </a:lnTo>
                <a:lnTo>
                  <a:pt x="1368543" y="1303267"/>
                </a:lnTo>
                <a:lnTo>
                  <a:pt x="1336677" y="1334337"/>
                </a:lnTo>
                <a:lnTo>
                  <a:pt x="1303051" y="1363609"/>
                </a:lnTo>
                <a:lnTo>
                  <a:pt x="1267748" y="1391005"/>
                </a:lnTo>
                <a:lnTo>
                  <a:pt x="1230852" y="1416442"/>
                </a:lnTo>
                <a:lnTo>
                  <a:pt x="1192445" y="1439841"/>
                </a:lnTo>
                <a:lnTo>
                  <a:pt x="1152610" y="1461119"/>
                </a:lnTo>
                <a:lnTo>
                  <a:pt x="1111430" y="1480197"/>
                </a:lnTo>
                <a:lnTo>
                  <a:pt x="1068988" y="1496994"/>
                </a:lnTo>
                <a:lnTo>
                  <a:pt x="1025367" y="1511428"/>
                </a:lnTo>
                <a:lnTo>
                  <a:pt x="980650" y="1523419"/>
                </a:lnTo>
                <a:lnTo>
                  <a:pt x="934920" y="1532886"/>
                </a:lnTo>
                <a:lnTo>
                  <a:pt x="888260" y="1539749"/>
                </a:lnTo>
                <a:lnTo>
                  <a:pt x="840752" y="1543925"/>
                </a:lnTo>
                <a:lnTo>
                  <a:pt x="792480" y="1545335"/>
                </a:lnTo>
                <a:lnTo>
                  <a:pt x="744207" y="1543925"/>
                </a:lnTo>
                <a:lnTo>
                  <a:pt x="696699" y="1539749"/>
                </a:lnTo>
                <a:lnTo>
                  <a:pt x="650039" y="1532886"/>
                </a:lnTo>
                <a:lnTo>
                  <a:pt x="604309" y="1523419"/>
                </a:lnTo>
                <a:lnTo>
                  <a:pt x="559592" y="1511428"/>
                </a:lnTo>
                <a:lnTo>
                  <a:pt x="515971" y="1496994"/>
                </a:lnTo>
                <a:lnTo>
                  <a:pt x="473529" y="1480197"/>
                </a:lnTo>
                <a:lnTo>
                  <a:pt x="432349" y="1461119"/>
                </a:lnTo>
                <a:lnTo>
                  <a:pt x="392514" y="1439841"/>
                </a:lnTo>
                <a:lnTo>
                  <a:pt x="354107" y="1416442"/>
                </a:lnTo>
                <a:lnTo>
                  <a:pt x="317211" y="1391005"/>
                </a:lnTo>
                <a:lnTo>
                  <a:pt x="281908" y="1363609"/>
                </a:lnTo>
                <a:lnTo>
                  <a:pt x="248282" y="1334337"/>
                </a:lnTo>
                <a:lnTo>
                  <a:pt x="216416" y="1303267"/>
                </a:lnTo>
                <a:lnTo>
                  <a:pt x="186392" y="1270482"/>
                </a:lnTo>
                <a:lnTo>
                  <a:pt x="158293" y="1236063"/>
                </a:lnTo>
                <a:lnTo>
                  <a:pt x="132203" y="1200089"/>
                </a:lnTo>
                <a:lnTo>
                  <a:pt x="108203" y="1162642"/>
                </a:lnTo>
                <a:lnTo>
                  <a:pt x="86379" y="1123803"/>
                </a:lnTo>
                <a:lnTo>
                  <a:pt x="66811" y="1083652"/>
                </a:lnTo>
                <a:lnTo>
                  <a:pt x="49583" y="1042271"/>
                </a:lnTo>
                <a:lnTo>
                  <a:pt x="34778" y="999740"/>
                </a:lnTo>
                <a:lnTo>
                  <a:pt x="22479" y="956140"/>
                </a:lnTo>
                <a:lnTo>
                  <a:pt x="12768" y="911552"/>
                </a:lnTo>
                <a:lnTo>
                  <a:pt x="5730" y="866057"/>
                </a:lnTo>
                <a:lnTo>
                  <a:pt x="1446" y="819735"/>
                </a:lnTo>
                <a:lnTo>
                  <a:pt x="0" y="7726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557770" y="997458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(BS)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01201" y="5588508"/>
            <a:ext cx="932815" cy="576580"/>
          </a:xfrm>
          <a:custGeom>
            <a:avLst/>
            <a:gdLst/>
            <a:ahLst/>
            <a:cxnLst/>
            <a:rect l="l" t="t" r="r" b="b"/>
            <a:pathLst>
              <a:path w="932815" h="576579">
                <a:moveTo>
                  <a:pt x="0" y="576071"/>
                </a:moveTo>
                <a:lnTo>
                  <a:pt x="932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22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795FE826-C5CD-6741-BC73-868DBEDBB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1764699"/>
          </a:xfrm>
        </p:spPr>
        <p:txBody>
          <a:bodyPr/>
          <a:lstStyle/>
          <a:p>
            <a:r>
              <a:rPr lang="en-US" dirty="0"/>
              <a:t>Bounding volume geometry</a:t>
            </a:r>
          </a:p>
          <a:p>
            <a:pPr lvl="1" algn="ctr"/>
            <a:r>
              <a:rPr lang="en-US" dirty="0"/>
              <a:t>Less empty space – more complex to create and use</a:t>
            </a:r>
          </a:p>
        </p:txBody>
      </p:sp>
      <p:sp>
        <p:nvSpPr>
          <p:cNvPr id="5" name="object 5"/>
          <p:cNvSpPr/>
          <p:nvPr/>
        </p:nvSpPr>
        <p:spPr>
          <a:xfrm>
            <a:off x="4366259" y="3671316"/>
            <a:ext cx="76200" cy="2158365"/>
          </a:xfrm>
          <a:custGeom>
            <a:avLst/>
            <a:gdLst/>
            <a:ahLst/>
            <a:cxnLst/>
            <a:rect l="l" t="t" r="r" b="b"/>
            <a:pathLst>
              <a:path w="76200" h="2158365">
                <a:moveTo>
                  <a:pt x="44450" y="63500"/>
                </a:moveTo>
                <a:lnTo>
                  <a:pt x="31750" y="63500"/>
                </a:lnTo>
                <a:lnTo>
                  <a:pt x="31750" y="2157984"/>
                </a:lnTo>
                <a:lnTo>
                  <a:pt x="44450" y="2157984"/>
                </a:lnTo>
                <a:lnTo>
                  <a:pt x="44450" y="63500"/>
                </a:lnTo>
                <a:close/>
              </a:path>
              <a:path w="76200" h="215836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5836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04360" y="5791200"/>
            <a:ext cx="3383279" cy="76200"/>
          </a:xfrm>
          <a:custGeom>
            <a:avLst/>
            <a:gdLst/>
            <a:ahLst/>
            <a:cxnLst/>
            <a:rect l="l" t="t" r="r" b="b"/>
            <a:pathLst>
              <a:path w="3383279" h="76200">
                <a:moveTo>
                  <a:pt x="3307079" y="0"/>
                </a:moveTo>
                <a:lnTo>
                  <a:pt x="3307079" y="76200"/>
                </a:lnTo>
                <a:lnTo>
                  <a:pt x="3370579" y="44450"/>
                </a:lnTo>
                <a:lnTo>
                  <a:pt x="3319779" y="44450"/>
                </a:lnTo>
                <a:lnTo>
                  <a:pt x="3319779" y="31750"/>
                </a:lnTo>
                <a:lnTo>
                  <a:pt x="3370579" y="31750"/>
                </a:lnTo>
                <a:lnTo>
                  <a:pt x="3307079" y="0"/>
                </a:lnTo>
                <a:close/>
              </a:path>
              <a:path w="3383279" h="76200">
                <a:moveTo>
                  <a:pt x="330707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307079" y="44450"/>
                </a:lnTo>
                <a:lnTo>
                  <a:pt x="3307079" y="31750"/>
                </a:lnTo>
                <a:close/>
              </a:path>
              <a:path w="3383279" h="76200">
                <a:moveTo>
                  <a:pt x="3370579" y="31750"/>
                </a:moveTo>
                <a:lnTo>
                  <a:pt x="3319779" y="31750"/>
                </a:lnTo>
                <a:lnTo>
                  <a:pt x="3319779" y="44450"/>
                </a:lnTo>
                <a:lnTo>
                  <a:pt x="3370579" y="44450"/>
                </a:lnTo>
                <a:lnTo>
                  <a:pt x="3383279" y="38100"/>
                </a:lnTo>
                <a:lnTo>
                  <a:pt x="337057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0871" y="4030980"/>
            <a:ext cx="2377440" cy="1584960"/>
          </a:xfrm>
          <a:custGeom>
            <a:avLst/>
            <a:gdLst/>
            <a:ahLst/>
            <a:cxnLst/>
            <a:rect l="l" t="t" r="r" b="b"/>
            <a:pathLst>
              <a:path w="2377440" h="1584960">
                <a:moveTo>
                  <a:pt x="0" y="1584959"/>
                </a:moveTo>
                <a:lnTo>
                  <a:pt x="23774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68156" y="5619953"/>
            <a:ext cx="19177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1/surrounding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5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0022" y="5344668"/>
            <a:ext cx="406400" cy="378460"/>
          </a:xfrm>
          <a:custGeom>
            <a:avLst/>
            <a:gdLst/>
            <a:ahLst/>
            <a:cxnLst/>
            <a:rect l="l" t="t" r="r" b="b"/>
            <a:pathLst>
              <a:path w="406400" h="378460">
                <a:moveTo>
                  <a:pt x="298323" y="0"/>
                </a:moveTo>
                <a:lnTo>
                  <a:pt x="282461" y="4131"/>
                </a:lnTo>
                <a:lnTo>
                  <a:pt x="270589" y="10858"/>
                </a:lnTo>
                <a:lnTo>
                  <a:pt x="262550" y="20538"/>
                </a:lnTo>
                <a:lnTo>
                  <a:pt x="258191" y="33527"/>
                </a:lnTo>
                <a:lnTo>
                  <a:pt x="241726" y="66107"/>
                </a:lnTo>
                <a:lnTo>
                  <a:pt x="220106" y="96329"/>
                </a:lnTo>
                <a:lnTo>
                  <a:pt x="194415" y="124360"/>
                </a:lnTo>
                <a:lnTo>
                  <a:pt x="165735" y="150367"/>
                </a:lnTo>
                <a:lnTo>
                  <a:pt x="155338" y="160541"/>
                </a:lnTo>
                <a:lnTo>
                  <a:pt x="125603" y="191134"/>
                </a:lnTo>
                <a:lnTo>
                  <a:pt x="88392" y="211581"/>
                </a:lnTo>
                <a:lnTo>
                  <a:pt x="83693" y="213105"/>
                </a:lnTo>
                <a:lnTo>
                  <a:pt x="37496" y="231108"/>
                </a:lnTo>
                <a:lnTo>
                  <a:pt x="5207" y="262635"/>
                </a:lnTo>
                <a:lnTo>
                  <a:pt x="0" y="322452"/>
                </a:lnTo>
                <a:lnTo>
                  <a:pt x="5707" y="326380"/>
                </a:lnTo>
                <a:lnTo>
                  <a:pt x="7556" y="327866"/>
                </a:lnTo>
                <a:lnTo>
                  <a:pt x="6929" y="331757"/>
                </a:lnTo>
                <a:lnTo>
                  <a:pt x="5207" y="342899"/>
                </a:lnTo>
                <a:lnTo>
                  <a:pt x="11031" y="352627"/>
                </a:lnTo>
                <a:lnTo>
                  <a:pt x="20272" y="362807"/>
                </a:lnTo>
                <a:lnTo>
                  <a:pt x="31156" y="371796"/>
                </a:lnTo>
                <a:lnTo>
                  <a:pt x="41910" y="377951"/>
                </a:lnTo>
                <a:lnTo>
                  <a:pt x="79996" y="372586"/>
                </a:lnTo>
                <a:lnTo>
                  <a:pt x="148976" y="348091"/>
                </a:lnTo>
                <a:lnTo>
                  <a:pt x="192109" y="315374"/>
                </a:lnTo>
                <a:lnTo>
                  <a:pt x="210726" y="285343"/>
                </a:lnTo>
                <a:lnTo>
                  <a:pt x="221488" y="272922"/>
                </a:lnTo>
                <a:lnTo>
                  <a:pt x="253206" y="251507"/>
                </a:lnTo>
                <a:lnTo>
                  <a:pt x="287782" y="233425"/>
                </a:lnTo>
                <a:lnTo>
                  <a:pt x="329692" y="223265"/>
                </a:lnTo>
                <a:lnTo>
                  <a:pt x="340578" y="220787"/>
                </a:lnTo>
                <a:lnTo>
                  <a:pt x="380521" y="204259"/>
                </a:lnTo>
                <a:lnTo>
                  <a:pt x="405257" y="174624"/>
                </a:lnTo>
                <a:lnTo>
                  <a:pt x="406400" y="169290"/>
                </a:lnTo>
                <a:lnTo>
                  <a:pt x="385611" y="130428"/>
                </a:lnTo>
                <a:lnTo>
                  <a:pt x="357028" y="108997"/>
                </a:lnTo>
                <a:lnTo>
                  <a:pt x="349357" y="103203"/>
                </a:lnTo>
                <a:lnTo>
                  <a:pt x="343662" y="96265"/>
                </a:lnTo>
                <a:lnTo>
                  <a:pt x="339062" y="83117"/>
                </a:lnTo>
                <a:lnTo>
                  <a:pt x="338486" y="69468"/>
                </a:lnTo>
                <a:lnTo>
                  <a:pt x="340054" y="55725"/>
                </a:lnTo>
                <a:lnTo>
                  <a:pt x="341884" y="42290"/>
                </a:lnTo>
                <a:lnTo>
                  <a:pt x="339852" y="35559"/>
                </a:lnTo>
                <a:lnTo>
                  <a:pt x="336931" y="28701"/>
                </a:lnTo>
                <a:lnTo>
                  <a:pt x="334899" y="21843"/>
                </a:lnTo>
                <a:lnTo>
                  <a:pt x="331089" y="15366"/>
                </a:lnTo>
                <a:lnTo>
                  <a:pt x="327914" y="13080"/>
                </a:lnTo>
                <a:lnTo>
                  <a:pt x="317950" y="6340"/>
                </a:lnTo>
                <a:lnTo>
                  <a:pt x="313451" y="3444"/>
                </a:lnTo>
                <a:lnTo>
                  <a:pt x="308786" y="2097"/>
                </a:lnTo>
                <a:lnTo>
                  <a:pt x="298323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0022" y="5344668"/>
            <a:ext cx="406400" cy="378460"/>
          </a:xfrm>
          <a:custGeom>
            <a:avLst/>
            <a:gdLst/>
            <a:ahLst/>
            <a:cxnLst/>
            <a:rect l="l" t="t" r="r" b="b"/>
            <a:pathLst>
              <a:path w="406400" h="378460">
                <a:moveTo>
                  <a:pt x="0" y="322452"/>
                </a:moveTo>
                <a:lnTo>
                  <a:pt x="63" y="309320"/>
                </a:lnTo>
                <a:lnTo>
                  <a:pt x="126" y="293687"/>
                </a:lnTo>
                <a:lnTo>
                  <a:pt x="1428" y="277483"/>
                </a:lnTo>
                <a:lnTo>
                  <a:pt x="37496" y="231108"/>
                </a:lnTo>
                <a:lnTo>
                  <a:pt x="83693" y="213105"/>
                </a:lnTo>
                <a:lnTo>
                  <a:pt x="93599" y="210819"/>
                </a:lnTo>
                <a:lnTo>
                  <a:pt x="97663" y="208660"/>
                </a:lnTo>
                <a:lnTo>
                  <a:pt x="106136" y="203958"/>
                </a:lnTo>
                <a:lnTo>
                  <a:pt x="110109" y="201612"/>
                </a:lnTo>
                <a:lnTo>
                  <a:pt x="114843" y="198409"/>
                </a:lnTo>
                <a:lnTo>
                  <a:pt x="125603" y="191134"/>
                </a:lnTo>
                <a:lnTo>
                  <a:pt x="136927" y="181746"/>
                </a:lnTo>
                <a:lnTo>
                  <a:pt x="146288" y="171275"/>
                </a:lnTo>
                <a:lnTo>
                  <a:pt x="155338" y="160541"/>
                </a:lnTo>
                <a:lnTo>
                  <a:pt x="165735" y="150367"/>
                </a:lnTo>
                <a:lnTo>
                  <a:pt x="194415" y="124360"/>
                </a:lnTo>
                <a:lnTo>
                  <a:pt x="241726" y="66107"/>
                </a:lnTo>
                <a:lnTo>
                  <a:pt x="262550" y="20538"/>
                </a:lnTo>
                <a:lnTo>
                  <a:pt x="270589" y="10858"/>
                </a:lnTo>
                <a:lnTo>
                  <a:pt x="282461" y="4131"/>
                </a:lnTo>
                <a:lnTo>
                  <a:pt x="298323" y="0"/>
                </a:lnTo>
                <a:lnTo>
                  <a:pt x="308786" y="2097"/>
                </a:lnTo>
                <a:lnTo>
                  <a:pt x="334899" y="21843"/>
                </a:lnTo>
                <a:lnTo>
                  <a:pt x="336931" y="28701"/>
                </a:lnTo>
                <a:lnTo>
                  <a:pt x="339852" y="35559"/>
                </a:lnTo>
                <a:lnTo>
                  <a:pt x="341884" y="42290"/>
                </a:lnTo>
                <a:lnTo>
                  <a:pt x="340054" y="55725"/>
                </a:lnTo>
                <a:lnTo>
                  <a:pt x="338486" y="69468"/>
                </a:lnTo>
                <a:lnTo>
                  <a:pt x="339062" y="83117"/>
                </a:lnTo>
                <a:lnTo>
                  <a:pt x="343662" y="96265"/>
                </a:lnTo>
                <a:lnTo>
                  <a:pt x="349357" y="103203"/>
                </a:lnTo>
                <a:lnTo>
                  <a:pt x="357028" y="108997"/>
                </a:lnTo>
                <a:lnTo>
                  <a:pt x="365414" y="114268"/>
                </a:lnTo>
                <a:lnTo>
                  <a:pt x="373253" y="119633"/>
                </a:lnTo>
                <a:lnTo>
                  <a:pt x="385611" y="130428"/>
                </a:lnTo>
                <a:lnTo>
                  <a:pt x="394970" y="141985"/>
                </a:lnTo>
                <a:lnTo>
                  <a:pt x="401756" y="154781"/>
                </a:lnTo>
                <a:lnTo>
                  <a:pt x="406400" y="169290"/>
                </a:lnTo>
                <a:lnTo>
                  <a:pt x="405257" y="174624"/>
                </a:lnTo>
                <a:lnTo>
                  <a:pt x="404622" y="179958"/>
                </a:lnTo>
                <a:lnTo>
                  <a:pt x="371475" y="208660"/>
                </a:lnTo>
                <a:lnTo>
                  <a:pt x="329692" y="223265"/>
                </a:lnTo>
                <a:lnTo>
                  <a:pt x="319285" y="225085"/>
                </a:lnTo>
                <a:lnTo>
                  <a:pt x="308070" y="227155"/>
                </a:lnTo>
                <a:lnTo>
                  <a:pt x="270422" y="242258"/>
                </a:lnTo>
                <a:lnTo>
                  <a:pt x="236704" y="261590"/>
                </a:lnTo>
                <a:lnTo>
                  <a:pt x="201691" y="300275"/>
                </a:lnTo>
                <a:lnTo>
                  <a:pt x="192109" y="315374"/>
                </a:lnTo>
                <a:lnTo>
                  <a:pt x="148976" y="348091"/>
                </a:lnTo>
                <a:lnTo>
                  <a:pt x="79996" y="372586"/>
                </a:lnTo>
                <a:lnTo>
                  <a:pt x="41910" y="377951"/>
                </a:lnTo>
                <a:lnTo>
                  <a:pt x="31156" y="371796"/>
                </a:lnTo>
                <a:lnTo>
                  <a:pt x="20272" y="362807"/>
                </a:lnTo>
                <a:lnTo>
                  <a:pt x="11031" y="352627"/>
                </a:lnTo>
                <a:lnTo>
                  <a:pt x="5207" y="342899"/>
                </a:lnTo>
                <a:lnTo>
                  <a:pt x="6929" y="331757"/>
                </a:lnTo>
                <a:lnTo>
                  <a:pt x="7556" y="327866"/>
                </a:lnTo>
                <a:lnTo>
                  <a:pt x="5707" y="326380"/>
                </a:lnTo>
                <a:lnTo>
                  <a:pt x="0" y="322452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99787" y="5530596"/>
            <a:ext cx="76200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37887" y="5739383"/>
            <a:ext cx="335280" cy="76200"/>
          </a:xfrm>
          <a:custGeom>
            <a:avLst/>
            <a:gdLst/>
            <a:ahLst/>
            <a:cxnLst/>
            <a:rect l="l" t="t" r="r" b="b"/>
            <a:pathLst>
              <a:path w="335280" h="76200">
                <a:moveTo>
                  <a:pt x="259079" y="0"/>
                </a:moveTo>
                <a:lnTo>
                  <a:pt x="259079" y="76200"/>
                </a:lnTo>
                <a:lnTo>
                  <a:pt x="322579" y="44450"/>
                </a:lnTo>
                <a:lnTo>
                  <a:pt x="271779" y="44450"/>
                </a:lnTo>
                <a:lnTo>
                  <a:pt x="271779" y="31750"/>
                </a:lnTo>
                <a:lnTo>
                  <a:pt x="322579" y="31750"/>
                </a:lnTo>
                <a:lnTo>
                  <a:pt x="259079" y="0"/>
                </a:lnTo>
                <a:close/>
              </a:path>
              <a:path w="335280" h="76200">
                <a:moveTo>
                  <a:pt x="25907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59079" y="44450"/>
                </a:lnTo>
                <a:lnTo>
                  <a:pt x="259079" y="31750"/>
                </a:lnTo>
                <a:close/>
              </a:path>
              <a:path w="335280" h="76200">
                <a:moveTo>
                  <a:pt x="322579" y="31750"/>
                </a:moveTo>
                <a:lnTo>
                  <a:pt x="271779" y="31750"/>
                </a:lnTo>
                <a:lnTo>
                  <a:pt x="271779" y="44450"/>
                </a:lnTo>
                <a:lnTo>
                  <a:pt x="322579" y="44450"/>
                </a:lnTo>
                <a:lnTo>
                  <a:pt x="335279" y="38100"/>
                </a:lnTo>
                <a:lnTo>
                  <a:pt x="32257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0078" y="5326381"/>
            <a:ext cx="530860" cy="448309"/>
          </a:xfrm>
          <a:custGeom>
            <a:avLst/>
            <a:gdLst/>
            <a:ahLst/>
            <a:cxnLst/>
            <a:rect l="l" t="t" r="r" b="b"/>
            <a:pathLst>
              <a:path w="530860" h="448310">
                <a:moveTo>
                  <a:pt x="0" y="224028"/>
                </a:moveTo>
                <a:lnTo>
                  <a:pt x="5388" y="178886"/>
                </a:lnTo>
                <a:lnTo>
                  <a:pt x="20841" y="136838"/>
                </a:lnTo>
                <a:lnTo>
                  <a:pt x="45293" y="98784"/>
                </a:lnTo>
                <a:lnTo>
                  <a:pt x="77676" y="65627"/>
                </a:lnTo>
                <a:lnTo>
                  <a:pt x="116923" y="38268"/>
                </a:lnTo>
                <a:lnTo>
                  <a:pt x="161966" y="17609"/>
                </a:lnTo>
                <a:lnTo>
                  <a:pt x="211740" y="4552"/>
                </a:lnTo>
                <a:lnTo>
                  <a:pt x="265176" y="0"/>
                </a:lnTo>
                <a:lnTo>
                  <a:pt x="318611" y="4552"/>
                </a:lnTo>
                <a:lnTo>
                  <a:pt x="368385" y="17609"/>
                </a:lnTo>
                <a:lnTo>
                  <a:pt x="413428" y="38268"/>
                </a:lnTo>
                <a:lnTo>
                  <a:pt x="452675" y="65627"/>
                </a:lnTo>
                <a:lnTo>
                  <a:pt x="485058" y="98784"/>
                </a:lnTo>
                <a:lnTo>
                  <a:pt x="509510" y="136838"/>
                </a:lnTo>
                <a:lnTo>
                  <a:pt x="524963" y="178886"/>
                </a:lnTo>
                <a:lnTo>
                  <a:pt x="530352" y="224028"/>
                </a:lnTo>
                <a:lnTo>
                  <a:pt x="524963" y="269169"/>
                </a:lnTo>
                <a:lnTo>
                  <a:pt x="509510" y="311217"/>
                </a:lnTo>
                <a:lnTo>
                  <a:pt x="485058" y="349271"/>
                </a:lnTo>
                <a:lnTo>
                  <a:pt x="452675" y="382428"/>
                </a:lnTo>
                <a:lnTo>
                  <a:pt x="413428" y="409787"/>
                </a:lnTo>
                <a:lnTo>
                  <a:pt x="368385" y="430446"/>
                </a:lnTo>
                <a:lnTo>
                  <a:pt x="318611" y="443503"/>
                </a:lnTo>
                <a:lnTo>
                  <a:pt x="265176" y="448056"/>
                </a:lnTo>
                <a:lnTo>
                  <a:pt x="211740" y="443503"/>
                </a:lnTo>
                <a:lnTo>
                  <a:pt x="161966" y="430446"/>
                </a:lnTo>
                <a:lnTo>
                  <a:pt x="116923" y="409787"/>
                </a:lnTo>
                <a:lnTo>
                  <a:pt x="77676" y="382428"/>
                </a:lnTo>
                <a:lnTo>
                  <a:pt x="45293" y="349271"/>
                </a:lnTo>
                <a:lnTo>
                  <a:pt x="20841" y="311217"/>
                </a:lnTo>
                <a:lnTo>
                  <a:pt x="5388" y="269169"/>
                </a:lnTo>
                <a:lnTo>
                  <a:pt x="0" y="2240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4341" y="4890516"/>
            <a:ext cx="421640" cy="375285"/>
          </a:xfrm>
          <a:custGeom>
            <a:avLst/>
            <a:gdLst/>
            <a:ahLst/>
            <a:cxnLst/>
            <a:rect l="l" t="t" r="r" b="b"/>
            <a:pathLst>
              <a:path w="421639" h="375285">
                <a:moveTo>
                  <a:pt x="309372" y="0"/>
                </a:moveTo>
                <a:lnTo>
                  <a:pt x="292933" y="4056"/>
                </a:lnTo>
                <a:lnTo>
                  <a:pt x="280638" y="10731"/>
                </a:lnTo>
                <a:lnTo>
                  <a:pt x="272295" y="20359"/>
                </a:lnTo>
                <a:lnTo>
                  <a:pt x="267716" y="33273"/>
                </a:lnTo>
                <a:lnTo>
                  <a:pt x="250662" y="65587"/>
                </a:lnTo>
                <a:lnTo>
                  <a:pt x="228250" y="95567"/>
                </a:lnTo>
                <a:lnTo>
                  <a:pt x="201600" y="123356"/>
                </a:lnTo>
                <a:lnTo>
                  <a:pt x="171831" y="149097"/>
                </a:lnTo>
                <a:lnTo>
                  <a:pt x="161071" y="159250"/>
                </a:lnTo>
                <a:lnTo>
                  <a:pt x="130175" y="189610"/>
                </a:lnTo>
                <a:lnTo>
                  <a:pt x="97028" y="209168"/>
                </a:lnTo>
                <a:lnTo>
                  <a:pt x="91567" y="209930"/>
                </a:lnTo>
                <a:lnTo>
                  <a:pt x="86741" y="211327"/>
                </a:lnTo>
                <a:lnTo>
                  <a:pt x="38846" y="229250"/>
                </a:lnTo>
                <a:lnTo>
                  <a:pt x="5334" y="260603"/>
                </a:lnTo>
                <a:lnTo>
                  <a:pt x="0" y="319912"/>
                </a:lnTo>
                <a:lnTo>
                  <a:pt x="5834" y="323764"/>
                </a:lnTo>
                <a:lnTo>
                  <a:pt x="7715" y="325199"/>
                </a:lnTo>
                <a:lnTo>
                  <a:pt x="7072" y="329039"/>
                </a:lnTo>
                <a:lnTo>
                  <a:pt x="5334" y="340105"/>
                </a:lnTo>
                <a:lnTo>
                  <a:pt x="11358" y="349793"/>
                </a:lnTo>
                <a:lnTo>
                  <a:pt x="20955" y="359886"/>
                </a:lnTo>
                <a:lnTo>
                  <a:pt x="32265" y="368788"/>
                </a:lnTo>
                <a:lnTo>
                  <a:pt x="43434" y="374903"/>
                </a:lnTo>
                <a:lnTo>
                  <a:pt x="82903" y="369562"/>
                </a:lnTo>
                <a:lnTo>
                  <a:pt x="119919" y="359790"/>
                </a:lnTo>
                <a:lnTo>
                  <a:pt x="186309" y="325627"/>
                </a:lnTo>
                <a:lnTo>
                  <a:pt x="218563" y="283015"/>
                </a:lnTo>
                <a:lnTo>
                  <a:pt x="229743" y="270636"/>
                </a:lnTo>
                <a:lnTo>
                  <a:pt x="262667" y="249523"/>
                </a:lnTo>
                <a:lnTo>
                  <a:pt x="298450" y="231647"/>
                </a:lnTo>
                <a:lnTo>
                  <a:pt x="341884" y="221487"/>
                </a:lnTo>
                <a:lnTo>
                  <a:pt x="353224" y="219011"/>
                </a:lnTo>
                <a:lnTo>
                  <a:pt x="394686" y="202630"/>
                </a:lnTo>
                <a:lnTo>
                  <a:pt x="420370" y="173227"/>
                </a:lnTo>
                <a:lnTo>
                  <a:pt x="421513" y="167893"/>
                </a:lnTo>
                <a:lnTo>
                  <a:pt x="399903" y="129442"/>
                </a:lnTo>
                <a:lnTo>
                  <a:pt x="370300" y="108124"/>
                </a:lnTo>
                <a:lnTo>
                  <a:pt x="362342" y="102367"/>
                </a:lnTo>
                <a:lnTo>
                  <a:pt x="356362" y="95503"/>
                </a:lnTo>
                <a:lnTo>
                  <a:pt x="351655" y="82452"/>
                </a:lnTo>
                <a:lnTo>
                  <a:pt x="351091" y="68913"/>
                </a:lnTo>
                <a:lnTo>
                  <a:pt x="352718" y="55302"/>
                </a:lnTo>
                <a:lnTo>
                  <a:pt x="354584" y="42036"/>
                </a:lnTo>
                <a:lnTo>
                  <a:pt x="352425" y="35178"/>
                </a:lnTo>
                <a:lnTo>
                  <a:pt x="349504" y="28447"/>
                </a:lnTo>
                <a:lnTo>
                  <a:pt x="347345" y="21716"/>
                </a:lnTo>
                <a:lnTo>
                  <a:pt x="343408" y="15239"/>
                </a:lnTo>
                <a:lnTo>
                  <a:pt x="329749" y="6340"/>
                </a:lnTo>
                <a:lnTo>
                  <a:pt x="325072" y="3444"/>
                </a:lnTo>
                <a:lnTo>
                  <a:pt x="320228" y="2097"/>
                </a:lnTo>
                <a:lnTo>
                  <a:pt x="309372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4335" y="4890516"/>
            <a:ext cx="421640" cy="375285"/>
          </a:xfrm>
          <a:custGeom>
            <a:avLst/>
            <a:gdLst/>
            <a:ahLst/>
            <a:cxnLst/>
            <a:rect l="l" t="t" r="r" b="b"/>
            <a:pathLst>
              <a:path w="421639" h="375285">
                <a:moveTo>
                  <a:pt x="5" y="319912"/>
                </a:moveTo>
                <a:lnTo>
                  <a:pt x="1416" y="275264"/>
                </a:lnTo>
                <a:lnTo>
                  <a:pt x="38852" y="229250"/>
                </a:lnTo>
                <a:lnTo>
                  <a:pt x="86746" y="211327"/>
                </a:lnTo>
                <a:lnTo>
                  <a:pt x="97033" y="209168"/>
                </a:lnTo>
                <a:lnTo>
                  <a:pt x="101224" y="207009"/>
                </a:lnTo>
                <a:lnTo>
                  <a:pt x="110035" y="202362"/>
                </a:lnTo>
                <a:lnTo>
                  <a:pt x="114178" y="200024"/>
                </a:lnTo>
                <a:lnTo>
                  <a:pt x="119084" y="196830"/>
                </a:lnTo>
                <a:lnTo>
                  <a:pt x="130180" y="189610"/>
                </a:lnTo>
                <a:lnTo>
                  <a:pt x="141940" y="180316"/>
                </a:lnTo>
                <a:lnTo>
                  <a:pt x="151675" y="169925"/>
                </a:lnTo>
                <a:lnTo>
                  <a:pt x="161077" y="159250"/>
                </a:lnTo>
                <a:lnTo>
                  <a:pt x="171836" y="149097"/>
                </a:lnTo>
                <a:lnTo>
                  <a:pt x="201606" y="123356"/>
                </a:lnTo>
                <a:lnTo>
                  <a:pt x="228256" y="95567"/>
                </a:lnTo>
                <a:lnTo>
                  <a:pt x="267721" y="33273"/>
                </a:lnTo>
                <a:lnTo>
                  <a:pt x="272301" y="20359"/>
                </a:lnTo>
                <a:lnTo>
                  <a:pt x="280644" y="10731"/>
                </a:lnTo>
                <a:lnTo>
                  <a:pt x="292939" y="4056"/>
                </a:lnTo>
                <a:lnTo>
                  <a:pt x="309377" y="0"/>
                </a:lnTo>
                <a:lnTo>
                  <a:pt x="320234" y="2097"/>
                </a:lnTo>
                <a:lnTo>
                  <a:pt x="347350" y="21716"/>
                </a:lnTo>
                <a:lnTo>
                  <a:pt x="349509" y="28447"/>
                </a:lnTo>
                <a:lnTo>
                  <a:pt x="352430" y="35178"/>
                </a:lnTo>
                <a:lnTo>
                  <a:pt x="354589" y="42036"/>
                </a:lnTo>
                <a:lnTo>
                  <a:pt x="352724" y="55302"/>
                </a:lnTo>
                <a:lnTo>
                  <a:pt x="351097" y="68913"/>
                </a:lnTo>
                <a:lnTo>
                  <a:pt x="351661" y="82452"/>
                </a:lnTo>
                <a:lnTo>
                  <a:pt x="356367" y="95503"/>
                </a:lnTo>
                <a:lnTo>
                  <a:pt x="362348" y="102367"/>
                </a:lnTo>
                <a:lnTo>
                  <a:pt x="370306" y="108124"/>
                </a:lnTo>
                <a:lnTo>
                  <a:pt x="378977" y="113381"/>
                </a:lnTo>
                <a:lnTo>
                  <a:pt x="387101" y="118744"/>
                </a:lnTo>
                <a:lnTo>
                  <a:pt x="399909" y="129442"/>
                </a:lnTo>
                <a:lnTo>
                  <a:pt x="409644" y="140890"/>
                </a:lnTo>
                <a:lnTo>
                  <a:pt x="416712" y="153552"/>
                </a:lnTo>
                <a:lnTo>
                  <a:pt x="421518" y="167893"/>
                </a:lnTo>
                <a:lnTo>
                  <a:pt x="420375" y="173227"/>
                </a:lnTo>
                <a:lnTo>
                  <a:pt x="419740" y="178561"/>
                </a:lnTo>
                <a:lnTo>
                  <a:pt x="385323" y="207009"/>
                </a:lnTo>
                <a:lnTo>
                  <a:pt x="341889" y="221487"/>
                </a:lnTo>
                <a:lnTo>
                  <a:pt x="331138" y="223307"/>
                </a:lnTo>
                <a:lnTo>
                  <a:pt x="319506" y="225377"/>
                </a:lnTo>
                <a:lnTo>
                  <a:pt x="280505" y="240383"/>
                </a:lnTo>
                <a:lnTo>
                  <a:pt x="245556" y="259472"/>
                </a:lnTo>
                <a:lnTo>
                  <a:pt x="209174" y="297846"/>
                </a:lnTo>
                <a:lnTo>
                  <a:pt x="199209" y="312820"/>
                </a:lnTo>
                <a:lnTo>
                  <a:pt x="154418" y="345257"/>
                </a:lnTo>
                <a:lnTo>
                  <a:pt x="82909" y="369562"/>
                </a:lnTo>
                <a:lnTo>
                  <a:pt x="43439" y="374903"/>
                </a:lnTo>
                <a:lnTo>
                  <a:pt x="32271" y="368788"/>
                </a:lnTo>
                <a:lnTo>
                  <a:pt x="20960" y="359886"/>
                </a:lnTo>
                <a:lnTo>
                  <a:pt x="11364" y="349793"/>
                </a:lnTo>
                <a:lnTo>
                  <a:pt x="5339" y="340105"/>
                </a:lnTo>
                <a:lnTo>
                  <a:pt x="7078" y="329039"/>
                </a:lnTo>
                <a:lnTo>
                  <a:pt x="7721" y="325199"/>
                </a:lnTo>
                <a:lnTo>
                  <a:pt x="5840" y="323764"/>
                </a:lnTo>
                <a:lnTo>
                  <a:pt x="5" y="3199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2183" y="4890515"/>
            <a:ext cx="424180" cy="381000"/>
          </a:xfrm>
          <a:custGeom>
            <a:avLst/>
            <a:gdLst/>
            <a:ahLst/>
            <a:cxnLst/>
            <a:rect l="l" t="t" r="r" b="b"/>
            <a:pathLst>
              <a:path w="424180" h="381000">
                <a:moveTo>
                  <a:pt x="0" y="380999"/>
                </a:moveTo>
                <a:lnTo>
                  <a:pt x="423671" y="380999"/>
                </a:lnTo>
                <a:lnTo>
                  <a:pt x="423671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73978" y="5076444"/>
            <a:ext cx="76200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12079" y="5282183"/>
            <a:ext cx="344805" cy="76200"/>
          </a:xfrm>
          <a:custGeom>
            <a:avLst/>
            <a:gdLst/>
            <a:ahLst/>
            <a:cxnLst/>
            <a:rect l="l" t="t" r="r" b="b"/>
            <a:pathLst>
              <a:path w="344805" h="76200">
                <a:moveTo>
                  <a:pt x="268224" y="0"/>
                </a:moveTo>
                <a:lnTo>
                  <a:pt x="268224" y="76200"/>
                </a:lnTo>
                <a:lnTo>
                  <a:pt x="331724" y="44450"/>
                </a:lnTo>
                <a:lnTo>
                  <a:pt x="280924" y="44450"/>
                </a:lnTo>
                <a:lnTo>
                  <a:pt x="280924" y="31750"/>
                </a:lnTo>
                <a:lnTo>
                  <a:pt x="331724" y="31750"/>
                </a:lnTo>
                <a:lnTo>
                  <a:pt x="268224" y="0"/>
                </a:lnTo>
                <a:close/>
              </a:path>
              <a:path w="344805" h="76200">
                <a:moveTo>
                  <a:pt x="26822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8224" y="44450"/>
                </a:lnTo>
                <a:lnTo>
                  <a:pt x="268224" y="31750"/>
                </a:lnTo>
                <a:close/>
              </a:path>
              <a:path w="344805" h="76200">
                <a:moveTo>
                  <a:pt x="331724" y="31750"/>
                </a:moveTo>
                <a:lnTo>
                  <a:pt x="280924" y="31750"/>
                </a:lnTo>
                <a:lnTo>
                  <a:pt x="280924" y="44450"/>
                </a:lnTo>
                <a:lnTo>
                  <a:pt x="331724" y="44450"/>
                </a:lnTo>
                <a:lnTo>
                  <a:pt x="344424" y="38100"/>
                </a:lnTo>
                <a:lnTo>
                  <a:pt x="33172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9973" y="4317492"/>
            <a:ext cx="421640" cy="417830"/>
          </a:xfrm>
          <a:custGeom>
            <a:avLst/>
            <a:gdLst/>
            <a:ahLst/>
            <a:cxnLst/>
            <a:rect l="l" t="t" r="r" b="b"/>
            <a:pathLst>
              <a:path w="421639" h="417829">
                <a:moveTo>
                  <a:pt x="309372" y="0"/>
                </a:moveTo>
                <a:lnTo>
                  <a:pt x="292933" y="4562"/>
                </a:lnTo>
                <a:lnTo>
                  <a:pt x="280638" y="12017"/>
                </a:lnTo>
                <a:lnTo>
                  <a:pt x="272295" y="22734"/>
                </a:lnTo>
                <a:lnTo>
                  <a:pt x="267715" y="37083"/>
                </a:lnTo>
                <a:lnTo>
                  <a:pt x="250662" y="73015"/>
                </a:lnTo>
                <a:lnTo>
                  <a:pt x="228237" y="106425"/>
                </a:lnTo>
                <a:lnTo>
                  <a:pt x="201600" y="137400"/>
                </a:lnTo>
                <a:lnTo>
                  <a:pt x="171830" y="166115"/>
                </a:lnTo>
                <a:lnTo>
                  <a:pt x="161071" y="177393"/>
                </a:lnTo>
                <a:lnTo>
                  <a:pt x="130175" y="211200"/>
                </a:lnTo>
                <a:lnTo>
                  <a:pt x="97027" y="232917"/>
                </a:lnTo>
                <a:lnTo>
                  <a:pt x="91566" y="233806"/>
                </a:lnTo>
                <a:lnTo>
                  <a:pt x="86740" y="235330"/>
                </a:lnTo>
                <a:lnTo>
                  <a:pt x="38846" y="255333"/>
                </a:lnTo>
                <a:lnTo>
                  <a:pt x="5334" y="290194"/>
                </a:lnTo>
                <a:lnTo>
                  <a:pt x="0" y="356361"/>
                </a:lnTo>
                <a:lnTo>
                  <a:pt x="5834" y="360660"/>
                </a:lnTo>
                <a:lnTo>
                  <a:pt x="7715" y="362267"/>
                </a:lnTo>
                <a:lnTo>
                  <a:pt x="7072" y="366541"/>
                </a:lnTo>
                <a:lnTo>
                  <a:pt x="5334" y="378840"/>
                </a:lnTo>
                <a:lnTo>
                  <a:pt x="11358" y="389590"/>
                </a:lnTo>
                <a:lnTo>
                  <a:pt x="20955" y="400827"/>
                </a:lnTo>
                <a:lnTo>
                  <a:pt x="32265" y="410755"/>
                </a:lnTo>
                <a:lnTo>
                  <a:pt x="43434" y="417575"/>
                </a:lnTo>
                <a:lnTo>
                  <a:pt x="82903" y="411628"/>
                </a:lnTo>
                <a:lnTo>
                  <a:pt x="119919" y="400764"/>
                </a:lnTo>
                <a:lnTo>
                  <a:pt x="186309" y="362711"/>
                </a:lnTo>
                <a:lnTo>
                  <a:pt x="209168" y="331723"/>
                </a:lnTo>
                <a:lnTo>
                  <a:pt x="218563" y="315241"/>
                </a:lnTo>
                <a:lnTo>
                  <a:pt x="229742" y="301497"/>
                </a:lnTo>
                <a:lnTo>
                  <a:pt x="262667" y="277907"/>
                </a:lnTo>
                <a:lnTo>
                  <a:pt x="298450" y="257936"/>
                </a:lnTo>
                <a:lnTo>
                  <a:pt x="341884" y="246633"/>
                </a:lnTo>
                <a:lnTo>
                  <a:pt x="353224" y="243917"/>
                </a:lnTo>
                <a:lnTo>
                  <a:pt x="394686" y="225690"/>
                </a:lnTo>
                <a:lnTo>
                  <a:pt x="420242" y="192912"/>
                </a:lnTo>
                <a:lnTo>
                  <a:pt x="421513" y="187070"/>
                </a:lnTo>
                <a:lnTo>
                  <a:pt x="399903" y="144154"/>
                </a:lnTo>
                <a:lnTo>
                  <a:pt x="370300" y="120411"/>
                </a:lnTo>
                <a:lnTo>
                  <a:pt x="362342" y="114044"/>
                </a:lnTo>
                <a:lnTo>
                  <a:pt x="356356" y="106410"/>
                </a:lnTo>
                <a:lnTo>
                  <a:pt x="351655" y="91884"/>
                </a:lnTo>
                <a:lnTo>
                  <a:pt x="351091" y="76771"/>
                </a:lnTo>
                <a:lnTo>
                  <a:pt x="352718" y="61563"/>
                </a:lnTo>
                <a:lnTo>
                  <a:pt x="354584" y="46735"/>
                </a:lnTo>
                <a:lnTo>
                  <a:pt x="352425" y="39242"/>
                </a:lnTo>
                <a:lnTo>
                  <a:pt x="349503" y="31749"/>
                </a:lnTo>
                <a:lnTo>
                  <a:pt x="347344" y="24129"/>
                </a:lnTo>
                <a:lnTo>
                  <a:pt x="343407" y="16890"/>
                </a:lnTo>
                <a:lnTo>
                  <a:pt x="329749" y="7000"/>
                </a:lnTo>
                <a:lnTo>
                  <a:pt x="325072" y="3809"/>
                </a:lnTo>
                <a:lnTo>
                  <a:pt x="320228" y="2333"/>
                </a:lnTo>
                <a:lnTo>
                  <a:pt x="309372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49968" y="4317492"/>
            <a:ext cx="421640" cy="417830"/>
          </a:xfrm>
          <a:custGeom>
            <a:avLst/>
            <a:gdLst/>
            <a:ahLst/>
            <a:cxnLst/>
            <a:rect l="l" t="t" r="r" b="b"/>
            <a:pathLst>
              <a:path w="421639" h="417829">
                <a:moveTo>
                  <a:pt x="5" y="356361"/>
                </a:moveTo>
                <a:lnTo>
                  <a:pt x="1416" y="306587"/>
                </a:lnTo>
                <a:lnTo>
                  <a:pt x="18613" y="270156"/>
                </a:lnTo>
                <a:lnTo>
                  <a:pt x="62686" y="244224"/>
                </a:lnTo>
                <a:lnTo>
                  <a:pt x="97033" y="232917"/>
                </a:lnTo>
                <a:lnTo>
                  <a:pt x="101224" y="230504"/>
                </a:lnTo>
                <a:lnTo>
                  <a:pt x="141940" y="200852"/>
                </a:lnTo>
                <a:lnTo>
                  <a:pt x="161077" y="177393"/>
                </a:lnTo>
                <a:lnTo>
                  <a:pt x="171836" y="166115"/>
                </a:lnTo>
                <a:lnTo>
                  <a:pt x="201606" y="137400"/>
                </a:lnTo>
                <a:lnTo>
                  <a:pt x="228256" y="106410"/>
                </a:lnTo>
                <a:lnTo>
                  <a:pt x="250668" y="73015"/>
                </a:lnTo>
                <a:lnTo>
                  <a:pt x="267721" y="37083"/>
                </a:lnTo>
                <a:lnTo>
                  <a:pt x="272301" y="22734"/>
                </a:lnTo>
                <a:lnTo>
                  <a:pt x="280644" y="12017"/>
                </a:lnTo>
                <a:lnTo>
                  <a:pt x="292939" y="4562"/>
                </a:lnTo>
                <a:lnTo>
                  <a:pt x="309377" y="0"/>
                </a:lnTo>
                <a:lnTo>
                  <a:pt x="320234" y="2333"/>
                </a:lnTo>
                <a:lnTo>
                  <a:pt x="347350" y="24129"/>
                </a:lnTo>
                <a:lnTo>
                  <a:pt x="349509" y="31749"/>
                </a:lnTo>
                <a:lnTo>
                  <a:pt x="352430" y="39242"/>
                </a:lnTo>
                <a:lnTo>
                  <a:pt x="354589" y="46735"/>
                </a:lnTo>
                <a:lnTo>
                  <a:pt x="352724" y="61563"/>
                </a:lnTo>
                <a:lnTo>
                  <a:pt x="351097" y="76771"/>
                </a:lnTo>
                <a:lnTo>
                  <a:pt x="351661" y="91884"/>
                </a:lnTo>
                <a:lnTo>
                  <a:pt x="356367" y="106425"/>
                </a:lnTo>
                <a:lnTo>
                  <a:pt x="362348" y="114044"/>
                </a:lnTo>
                <a:lnTo>
                  <a:pt x="370306" y="120411"/>
                </a:lnTo>
                <a:lnTo>
                  <a:pt x="378977" y="126232"/>
                </a:lnTo>
                <a:lnTo>
                  <a:pt x="387101" y="132206"/>
                </a:lnTo>
                <a:lnTo>
                  <a:pt x="399909" y="144154"/>
                </a:lnTo>
                <a:lnTo>
                  <a:pt x="409644" y="156924"/>
                </a:lnTo>
                <a:lnTo>
                  <a:pt x="416712" y="171051"/>
                </a:lnTo>
                <a:lnTo>
                  <a:pt x="421518" y="187070"/>
                </a:lnTo>
                <a:lnTo>
                  <a:pt x="420248" y="192912"/>
                </a:lnTo>
                <a:lnTo>
                  <a:pt x="419740" y="198881"/>
                </a:lnTo>
                <a:lnTo>
                  <a:pt x="385323" y="230504"/>
                </a:lnTo>
                <a:lnTo>
                  <a:pt x="375197" y="235721"/>
                </a:lnTo>
                <a:lnTo>
                  <a:pt x="364416" y="240236"/>
                </a:lnTo>
                <a:lnTo>
                  <a:pt x="353230" y="243917"/>
                </a:lnTo>
                <a:lnTo>
                  <a:pt x="341889" y="246633"/>
                </a:lnTo>
                <a:lnTo>
                  <a:pt x="331138" y="248667"/>
                </a:lnTo>
                <a:lnTo>
                  <a:pt x="319506" y="250999"/>
                </a:lnTo>
                <a:lnTo>
                  <a:pt x="280505" y="267708"/>
                </a:lnTo>
                <a:lnTo>
                  <a:pt x="245556" y="289012"/>
                </a:lnTo>
                <a:lnTo>
                  <a:pt x="209174" y="331723"/>
                </a:lnTo>
                <a:lnTo>
                  <a:pt x="199209" y="348396"/>
                </a:lnTo>
                <a:lnTo>
                  <a:pt x="154418" y="384589"/>
                </a:lnTo>
                <a:lnTo>
                  <a:pt x="82909" y="411628"/>
                </a:lnTo>
                <a:lnTo>
                  <a:pt x="43439" y="417575"/>
                </a:lnTo>
                <a:lnTo>
                  <a:pt x="32271" y="410755"/>
                </a:lnTo>
                <a:lnTo>
                  <a:pt x="20960" y="400827"/>
                </a:lnTo>
                <a:lnTo>
                  <a:pt x="11364" y="389590"/>
                </a:lnTo>
                <a:lnTo>
                  <a:pt x="5339" y="378840"/>
                </a:lnTo>
                <a:lnTo>
                  <a:pt x="7078" y="366541"/>
                </a:lnTo>
                <a:lnTo>
                  <a:pt x="7721" y="362267"/>
                </a:lnTo>
                <a:lnTo>
                  <a:pt x="5840" y="360660"/>
                </a:lnTo>
                <a:lnTo>
                  <a:pt x="5" y="35636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9206" y="4296919"/>
            <a:ext cx="515620" cy="520065"/>
          </a:xfrm>
          <a:custGeom>
            <a:avLst/>
            <a:gdLst/>
            <a:ahLst/>
            <a:cxnLst/>
            <a:rect l="l" t="t" r="r" b="b"/>
            <a:pathLst>
              <a:path w="515620" h="520064">
                <a:moveTo>
                  <a:pt x="335407" y="0"/>
                </a:moveTo>
                <a:lnTo>
                  <a:pt x="515239" y="174878"/>
                </a:lnTo>
                <a:lnTo>
                  <a:pt x="179832" y="519683"/>
                </a:lnTo>
                <a:lnTo>
                  <a:pt x="0" y="344931"/>
                </a:lnTo>
                <a:lnTo>
                  <a:pt x="33540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5673" y="4564381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34" y="76136"/>
                </a:moveTo>
                <a:lnTo>
                  <a:pt x="29590" y="268097"/>
                </a:lnTo>
                <a:lnTo>
                  <a:pt x="42290" y="268351"/>
                </a:lnTo>
                <a:lnTo>
                  <a:pt x="44435" y="76263"/>
                </a:lnTo>
                <a:lnTo>
                  <a:pt x="31734" y="76136"/>
                </a:lnTo>
                <a:close/>
              </a:path>
              <a:path w="76200" h="268604">
                <a:moveTo>
                  <a:pt x="69782" y="63373"/>
                </a:moveTo>
                <a:lnTo>
                  <a:pt x="31876" y="63373"/>
                </a:lnTo>
                <a:lnTo>
                  <a:pt x="44576" y="63627"/>
                </a:lnTo>
                <a:lnTo>
                  <a:pt x="44435" y="76263"/>
                </a:lnTo>
                <a:lnTo>
                  <a:pt x="76200" y="76581"/>
                </a:lnTo>
                <a:lnTo>
                  <a:pt x="69782" y="63373"/>
                </a:lnTo>
                <a:close/>
              </a:path>
              <a:path w="76200" h="268604">
                <a:moveTo>
                  <a:pt x="31876" y="63373"/>
                </a:moveTo>
                <a:lnTo>
                  <a:pt x="31734" y="76136"/>
                </a:lnTo>
                <a:lnTo>
                  <a:pt x="44435" y="76263"/>
                </a:lnTo>
                <a:lnTo>
                  <a:pt x="44576" y="63627"/>
                </a:lnTo>
                <a:lnTo>
                  <a:pt x="31876" y="63373"/>
                </a:lnTo>
                <a:close/>
              </a:path>
              <a:path w="76200" h="268604">
                <a:moveTo>
                  <a:pt x="38988" y="0"/>
                </a:moveTo>
                <a:lnTo>
                  <a:pt x="0" y="75819"/>
                </a:lnTo>
                <a:lnTo>
                  <a:pt x="31734" y="76136"/>
                </a:lnTo>
                <a:lnTo>
                  <a:pt x="31876" y="63373"/>
                </a:lnTo>
                <a:lnTo>
                  <a:pt x="69782" y="63373"/>
                </a:lnTo>
                <a:lnTo>
                  <a:pt x="38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71615" y="4794503"/>
            <a:ext cx="350520" cy="76200"/>
          </a:xfrm>
          <a:custGeom>
            <a:avLst/>
            <a:gdLst/>
            <a:ahLst/>
            <a:cxnLst/>
            <a:rect l="l" t="t" r="r" b="b"/>
            <a:pathLst>
              <a:path w="350520" h="76200">
                <a:moveTo>
                  <a:pt x="274320" y="0"/>
                </a:moveTo>
                <a:lnTo>
                  <a:pt x="274320" y="76200"/>
                </a:lnTo>
                <a:lnTo>
                  <a:pt x="337820" y="44450"/>
                </a:lnTo>
                <a:lnTo>
                  <a:pt x="287020" y="44450"/>
                </a:lnTo>
                <a:lnTo>
                  <a:pt x="287020" y="31750"/>
                </a:lnTo>
                <a:lnTo>
                  <a:pt x="337820" y="31750"/>
                </a:lnTo>
                <a:lnTo>
                  <a:pt x="274320" y="0"/>
                </a:lnTo>
                <a:close/>
              </a:path>
              <a:path w="350520" h="76200">
                <a:moveTo>
                  <a:pt x="2743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4320" y="44450"/>
                </a:lnTo>
                <a:lnTo>
                  <a:pt x="274320" y="31750"/>
                </a:lnTo>
                <a:close/>
              </a:path>
              <a:path w="350520" h="76200">
                <a:moveTo>
                  <a:pt x="337820" y="31750"/>
                </a:moveTo>
                <a:lnTo>
                  <a:pt x="287020" y="31750"/>
                </a:lnTo>
                <a:lnTo>
                  <a:pt x="287020" y="44450"/>
                </a:lnTo>
                <a:lnTo>
                  <a:pt x="337820" y="44450"/>
                </a:lnTo>
                <a:lnTo>
                  <a:pt x="350520" y="38100"/>
                </a:lnTo>
                <a:lnTo>
                  <a:pt x="33782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94143" y="3817619"/>
            <a:ext cx="400685" cy="350520"/>
          </a:xfrm>
          <a:custGeom>
            <a:avLst/>
            <a:gdLst/>
            <a:ahLst/>
            <a:cxnLst/>
            <a:rect l="l" t="t" r="r" b="b"/>
            <a:pathLst>
              <a:path w="400685" h="350520">
                <a:moveTo>
                  <a:pt x="293750" y="0"/>
                </a:moveTo>
                <a:lnTo>
                  <a:pt x="278149" y="3790"/>
                </a:lnTo>
                <a:lnTo>
                  <a:pt x="266477" y="10032"/>
                </a:lnTo>
                <a:lnTo>
                  <a:pt x="258568" y="19038"/>
                </a:lnTo>
                <a:lnTo>
                  <a:pt x="254254" y="31114"/>
                </a:lnTo>
                <a:lnTo>
                  <a:pt x="238043" y="61311"/>
                </a:lnTo>
                <a:lnTo>
                  <a:pt x="216773" y="89328"/>
                </a:lnTo>
                <a:lnTo>
                  <a:pt x="191478" y="115321"/>
                </a:lnTo>
                <a:lnTo>
                  <a:pt x="163195" y="139445"/>
                </a:lnTo>
                <a:lnTo>
                  <a:pt x="153023" y="148913"/>
                </a:lnTo>
                <a:lnTo>
                  <a:pt x="123698" y="177291"/>
                </a:lnTo>
                <a:lnTo>
                  <a:pt x="86995" y="196214"/>
                </a:lnTo>
                <a:lnTo>
                  <a:pt x="82423" y="197612"/>
                </a:lnTo>
                <a:lnTo>
                  <a:pt x="36893" y="214360"/>
                </a:lnTo>
                <a:lnTo>
                  <a:pt x="5080" y="243586"/>
                </a:lnTo>
                <a:lnTo>
                  <a:pt x="0" y="299084"/>
                </a:lnTo>
                <a:lnTo>
                  <a:pt x="5562" y="302720"/>
                </a:lnTo>
                <a:lnTo>
                  <a:pt x="7350" y="304069"/>
                </a:lnTo>
                <a:lnTo>
                  <a:pt x="6732" y="307657"/>
                </a:lnTo>
                <a:lnTo>
                  <a:pt x="5080" y="318007"/>
                </a:lnTo>
                <a:lnTo>
                  <a:pt x="10804" y="327017"/>
                </a:lnTo>
                <a:lnTo>
                  <a:pt x="19923" y="336454"/>
                </a:lnTo>
                <a:lnTo>
                  <a:pt x="30636" y="344797"/>
                </a:lnTo>
                <a:lnTo>
                  <a:pt x="41148" y="350519"/>
                </a:lnTo>
                <a:lnTo>
                  <a:pt x="78684" y="345515"/>
                </a:lnTo>
                <a:lnTo>
                  <a:pt x="146661" y="322837"/>
                </a:lnTo>
                <a:lnTo>
                  <a:pt x="189146" y="292473"/>
                </a:lnTo>
                <a:lnTo>
                  <a:pt x="207521" y="264612"/>
                </a:lnTo>
                <a:lnTo>
                  <a:pt x="218186" y="253110"/>
                </a:lnTo>
                <a:lnTo>
                  <a:pt x="266388" y="224714"/>
                </a:lnTo>
                <a:lnTo>
                  <a:pt x="303482" y="210677"/>
                </a:lnTo>
                <a:lnTo>
                  <a:pt x="324738" y="207010"/>
                </a:lnTo>
                <a:lnTo>
                  <a:pt x="335436" y="204745"/>
                </a:lnTo>
                <a:lnTo>
                  <a:pt x="374818" y="189458"/>
                </a:lnTo>
                <a:lnTo>
                  <a:pt x="399161" y="161925"/>
                </a:lnTo>
                <a:lnTo>
                  <a:pt x="400304" y="156972"/>
                </a:lnTo>
                <a:lnTo>
                  <a:pt x="379801" y="121003"/>
                </a:lnTo>
                <a:lnTo>
                  <a:pt x="351678" y="101091"/>
                </a:lnTo>
                <a:lnTo>
                  <a:pt x="344108" y="95710"/>
                </a:lnTo>
                <a:lnTo>
                  <a:pt x="338455" y="89280"/>
                </a:lnTo>
                <a:lnTo>
                  <a:pt x="333980" y="77104"/>
                </a:lnTo>
                <a:lnTo>
                  <a:pt x="333422" y="64452"/>
                </a:lnTo>
                <a:lnTo>
                  <a:pt x="334936" y="51704"/>
                </a:lnTo>
                <a:lnTo>
                  <a:pt x="336676" y="39242"/>
                </a:lnTo>
                <a:lnTo>
                  <a:pt x="334772" y="32892"/>
                </a:lnTo>
                <a:lnTo>
                  <a:pt x="331850" y="26669"/>
                </a:lnTo>
                <a:lnTo>
                  <a:pt x="329819" y="20319"/>
                </a:lnTo>
                <a:lnTo>
                  <a:pt x="326136" y="14224"/>
                </a:lnTo>
                <a:lnTo>
                  <a:pt x="313128" y="5929"/>
                </a:lnTo>
                <a:lnTo>
                  <a:pt x="308689" y="3238"/>
                </a:lnTo>
                <a:lnTo>
                  <a:pt x="304083" y="1976"/>
                </a:lnTo>
                <a:lnTo>
                  <a:pt x="29375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94143" y="3817619"/>
            <a:ext cx="400685" cy="350520"/>
          </a:xfrm>
          <a:custGeom>
            <a:avLst/>
            <a:gdLst/>
            <a:ahLst/>
            <a:cxnLst/>
            <a:rect l="l" t="t" r="r" b="b"/>
            <a:pathLst>
              <a:path w="400685" h="350520">
                <a:moveTo>
                  <a:pt x="0" y="299084"/>
                </a:moveTo>
                <a:lnTo>
                  <a:pt x="1357" y="257365"/>
                </a:lnTo>
                <a:lnTo>
                  <a:pt x="36893" y="214360"/>
                </a:lnTo>
                <a:lnTo>
                  <a:pt x="82423" y="197612"/>
                </a:lnTo>
                <a:lnTo>
                  <a:pt x="92201" y="195579"/>
                </a:lnTo>
                <a:lnTo>
                  <a:pt x="96138" y="193548"/>
                </a:lnTo>
                <a:lnTo>
                  <a:pt x="134870" y="168610"/>
                </a:lnTo>
                <a:lnTo>
                  <a:pt x="153023" y="148913"/>
                </a:lnTo>
                <a:lnTo>
                  <a:pt x="163195" y="139445"/>
                </a:lnTo>
                <a:lnTo>
                  <a:pt x="216773" y="89328"/>
                </a:lnTo>
                <a:lnTo>
                  <a:pt x="254254" y="31114"/>
                </a:lnTo>
                <a:lnTo>
                  <a:pt x="258568" y="19038"/>
                </a:lnTo>
                <a:lnTo>
                  <a:pt x="266477" y="10032"/>
                </a:lnTo>
                <a:lnTo>
                  <a:pt x="278149" y="3790"/>
                </a:lnTo>
                <a:lnTo>
                  <a:pt x="293750" y="0"/>
                </a:lnTo>
                <a:lnTo>
                  <a:pt x="304083" y="1976"/>
                </a:lnTo>
                <a:lnTo>
                  <a:pt x="329819" y="20319"/>
                </a:lnTo>
                <a:lnTo>
                  <a:pt x="331850" y="26669"/>
                </a:lnTo>
                <a:lnTo>
                  <a:pt x="334772" y="32892"/>
                </a:lnTo>
                <a:lnTo>
                  <a:pt x="336676" y="39242"/>
                </a:lnTo>
                <a:lnTo>
                  <a:pt x="334936" y="51704"/>
                </a:lnTo>
                <a:lnTo>
                  <a:pt x="333422" y="64452"/>
                </a:lnTo>
                <a:lnTo>
                  <a:pt x="333980" y="77104"/>
                </a:lnTo>
                <a:lnTo>
                  <a:pt x="338455" y="89280"/>
                </a:lnTo>
                <a:lnTo>
                  <a:pt x="344108" y="95710"/>
                </a:lnTo>
                <a:lnTo>
                  <a:pt x="351678" y="101091"/>
                </a:lnTo>
                <a:lnTo>
                  <a:pt x="359939" y="105997"/>
                </a:lnTo>
                <a:lnTo>
                  <a:pt x="367665" y="110998"/>
                </a:lnTo>
                <a:lnTo>
                  <a:pt x="379801" y="121003"/>
                </a:lnTo>
                <a:lnTo>
                  <a:pt x="389032" y="131698"/>
                </a:lnTo>
                <a:lnTo>
                  <a:pt x="395739" y="143537"/>
                </a:lnTo>
                <a:lnTo>
                  <a:pt x="400304" y="156972"/>
                </a:lnTo>
                <a:lnTo>
                  <a:pt x="399161" y="161925"/>
                </a:lnTo>
                <a:lnTo>
                  <a:pt x="398525" y="166877"/>
                </a:lnTo>
                <a:lnTo>
                  <a:pt x="365887" y="193548"/>
                </a:lnTo>
                <a:lnTo>
                  <a:pt x="324738" y="207010"/>
                </a:lnTo>
                <a:lnTo>
                  <a:pt x="314521" y="208730"/>
                </a:lnTo>
                <a:lnTo>
                  <a:pt x="303482" y="210677"/>
                </a:lnTo>
                <a:lnTo>
                  <a:pt x="266388" y="224714"/>
                </a:lnTo>
                <a:lnTo>
                  <a:pt x="218186" y="253110"/>
                </a:lnTo>
                <a:lnTo>
                  <a:pt x="198596" y="278447"/>
                </a:lnTo>
                <a:lnTo>
                  <a:pt x="189146" y="292473"/>
                </a:lnTo>
                <a:lnTo>
                  <a:pt x="146661" y="322837"/>
                </a:lnTo>
                <a:lnTo>
                  <a:pt x="78684" y="345515"/>
                </a:lnTo>
                <a:lnTo>
                  <a:pt x="41148" y="350519"/>
                </a:lnTo>
                <a:lnTo>
                  <a:pt x="30636" y="344797"/>
                </a:lnTo>
                <a:lnTo>
                  <a:pt x="19923" y="336454"/>
                </a:lnTo>
                <a:lnTo>
                  <a:pt x="10804" y="327017"/>
                </a:lnTo>
                <a:lnTo>
                  <a:pt x="5080" y="318007"/>
                </a:lnTo>
                <a:lnTo>
                  <a:pt x="6732" y="307657"/>
                </a:lnTo>
                <a:lnTo>
                  <a:pt x="7350" y="304069"/>
                </a:lnTo>
                <a:lnTo>
                  <a:pt x="5562" y="302720"/>
                </a:lnTo>
                <a:lnTo>
                  <a:pt x="0" y="299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99147" y="3976115"/>
            <a:ext cx="762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37247" y="4166615"/>
            <a:ext cx="332740" cy="76200"/>
          </a:xfrm>
          <a:custGeom>
            <a:avLst/>
            <a:gdLst/>
            <a:ahLst/>
            <a:cxnLst/>
            <a:rect l="l" t="t" r="r" b="b"/>
            <a:pathLst>
              <a:path w="332739" h="76200">
                <a:moveTo>
                  <a:pt x="256031" y="0"/>
                </a:moveTo>
                <a:lnTo>
                  <a:pt x="256031" y="76199"/>
                </a:lnTo>
                <a:lnTo>
                  <a:pt x="319531" y="44449"/>
                </a:lnTo>
                <a:lnTo>
                  <a:pt x="268731" y="44449"/>
                </a:lnTo>
                <a:lnTo>
                  <a:pt x="268731" y="31749"/>
                </a:lnTo>
                <a:lnTo>
                  <a:pt x="319531" y="31749"/>
                </a:lnTo>
                <a:lnTo>
                  <a:pt x="256031" y="0"/>
                </a:lnTo>
                <a:close/>
              </a:path>
              <a:path w="332739" h="76200">
                <a:moveTo>
                  <a:pt x="256031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6031" y="44449"/>
                </a:lnTo>
                <a:lnTo>
                  <a:pt x="256031" y="31749"/>
                </a:lnTo>
                <a:close/>
              </a:path>
              <a:path w="332739" h="76200">
                <a:moveTo>
                  <a:pt x="319531" y="31749"/>
                </a:moveTo>
                <a:lnTo>
                  <a:pt x="268731" y="31749"/>
                </a:lnTo>
                <a:lnTo>
                  <a:pt x="268731" y="44449"/>
                </a:lnTo>
                <a:lnTo>
                  <a:pt x="319531" y="44449"/>
                </a:lnTo>
                <a:lnTo>
                  <a:pt x="332231" y="38099"/>
                </a:lnTo>
                <a:lnTo>
                  <a:pt x="319531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2110" y="4055363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11277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3384" y="3817619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0" y="0"/>
                </a:moveTo>
                <a:lnTo>
                  <a:pt x="579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21295" y="3817620"/>
            <a:ext cx="85725" cy="170815"/>
          </a:xfrm>
          <a:custGeom>
            <a:avLst/>
            <a:gdLst/>
            <a:ahLst/>
            <a:cxnLst/>
            <a:rect l="l" t="t" r="r" b="b"/>
            <a:pathLst>
              <a:path w="85725" h="170814">
                <a:moveTo>
                  <a:pt x="0" y="0"/>
                </a:moveTo>
                <a:lnTo>
                  <a:pt x="85344" y="1706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95742" y="3988307"/>
            <a:ext cx="311150" cy="180340"/>
          </a:xfrm>
          <a:custGeom>
            <a:avLst/>
            <a:gdLst/>
            <a:ahLst/>
            <a:cxnLst/>
            <a:rect l="l" t="t" r="r" b="b"/>
            <a:pathLst>
              <a:path w="311150" h="180339">
                <a:moveTo>
                  <a:pt x="310896" y="0"/>
                </a:moveTo>
                <a:lnTo>
                  <a:pt x="0" y="1798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92111" y="4168139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1036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92111" y="3814571"/>
            <a:ext cx="268605" cy="241300"/>
          </a:xfrm>
          <a:custGeom>
            <a:avLst/>
            <a:gdLst/>
            <a:ahLst/>
            <a:cxnLst/>
            <a:rect l="l" t="t" r="r" b="b"/>
            <a:pathLst>
              <a:path w="268604" h="241300">
                <a:moveTo>
                  <a:pt x="268224" y="0"/>
                </a:moveTo>
                <a:lnTo>
                  <a:pt x="0" y="2407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450AB-78B5-8A4F-AF75-8D84B47C3CF1}"/>
              </a:ext>
            </a:extLst>
          </p:cNvPr>
          <p:cNvSpPr/>
          <p:nvPr/>
        </p:nvSpPr>
        <p:spPr>
          <a:xfrm>
            <a:off x="4437887" y="3168979"/>
            <a:ext cx="7053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58410">
              <a:spcBef>
                <a:spcPts val="5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r>
              <a:rPr lang="en-US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calc.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9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18133-3B5E-1D41-A8CF-94AB844B2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9400" y="827733"/>
            <a:ext cx="6553200" cy="5202536"/>
          </a:xfrm>
        </p:spPr>
        <p:txBody>
          <a:bodyPr/>
          <a:lstStyle/>
          <a:p>
            <a:pPr lvl="1" algn="ctr"/>
            <a:r>
              <a:rPr lang="en-US" dirty="0"/>
              <a:t>“</a:t>
            </a:r>
            <a:r>
              <a:rPr lang="en-US" i="1" dirty="0"/>
              <a:t>The fastest rendered polygon, is the one never sent down the rendering pipeline</a:t>
            </a:r>
            <a:r>
              <a:rPr lang="en-US" dirty="0"/>
              <a:t>”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65438" lvl="1"/>
            <a:r>
              <a:rPr lang="en-US" sz="1800" dirty="0"/>
              <a:t>Real-Time Rendering</a:t>
            </a:r>
            <a:br>
              <a:rPr lang="en-US" sz="1800" dirty="0"/>
            </a:br>
            <a:r>
              <a:rPr lang="en-US" sz="1800" dirty="0" err="1"/>
              <a:t>Akenine-Möller</a:t>
            </a:r>
            <a:r>
              <a:rPr lang="en-US" sz="1800" dirty="0"/>
              <a:t>, Haines, and Hoffman</a:t>
            </a:r>
            <a:endParaRPr lang="en-US" sz="1800" dirty="0">
              <a:hlinkClick r:id="rId2"/>
            </a:endParaRP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2B2719-79C1-DF44-823D-69B6DA2747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3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>
            <a:extLst>
              <a:ext uri="{FF2B5EF4-FFF2-40B4-BE49-F238E27FC236}">
                <a16:creationId xmlns:a16="http://schemas.microsoft.com/office/drawing/2014/main" id="{D518DA57-6995-3B4C-9816-B6C3E54B05E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Speeding the graphics pipeline</a:t>
            </a:r>
          </a:p>
          <a:p>
            <a:pPr lvl="1"/>
            <a:r>
              <a:rPr lang="en-US" altLang="en-US" dirty="0"/>
              <a:t>What are some ways the graphics pipeline speeds rendering? </a:t>
            </a:r>
          </a:p>
          <a:p>
            <a:pPr lvl="2"/>
            <a:r>
              <a:rPr lang="en-US" altLang="en-US" dirty="0"/>
              <a:t>Off-screen geometry: solved by clipping</a:t>
            </a:r>
          </a:p>
          <a:p>
            <a:pPr lvl="2"/>
            <a:r>
              <a:rPr lang="en-US" altLang="en-US" dirty="0"/>
              <a:t>Occluded geometry: solved by Z-buffer</a:t>
            </a:r>
          </a:p>
          <a:p>
            <a:pPr lvl="2"/>
            <a:r>
              <a:rPr lang="en-US" altLang="en-US" dirty="0"/>
              <a:t>Clipping/Z-buffering take time linear to the number of primitives/fragments</a:t>
            </a:r>
          </a:p>
          <a:p>
            <a:pPr lvl="1"/>
            <a:r>
              <a:rPr lang="en-US" altLang="en-US" dirty="0"/>
              <a:t>How can Scene Graphs help?</a:t>
            </a:r>
          </a:p>
          <a:p>
            <a:pPr lvl="2"/>
            <a:r>
              <a:rPr lang="en-US" altLang="en-US" dirty="0"/>
              <a:t>Off-screen: </a:t>
            </a:r>
            <a:r>
              <a:rPr lang="en-US" altLang="en-US" b="1" dirty="0"/>
              <a:t>view-frustum culling</a:t>
            </a:r>
            <a:r>
              <a:rPr lang="en-US" altLang="en-US" dirty="0"/>
              <a:t>, </a:t>
            </a:r>
            <a:r>
              <a:rPr lang="en-US" altLang="en-US" b="1" dirty="0"/>
              <a:t>portal culling</a:t>
            </a:r>
            <a:r>
              <a:rPr lang="en-US" altLang="en-US" dirty="0"/>
              <a:t>, </a:t>
            </a:r>
            <a:r>
              <a:rPr lang="en-US" altLang="en-US" b="1" dirty="0"/>
              <a:t>contribution culling</a:t>
            </a:r>
          </a:p>
          <a:p>
            <a:pPr lvl="2"/>
            <a:r>
              <a:rPr lang="en-US" altLang="en-US" dirty="0"/>
              <a:t>Occluded by other objects: </a:t>
            </a:r>
            <a:r>
              <a:rPr lang="en-US" altLang="en-US" b="1" dirty="0"/>
              <a:t>occlusion culling</a:t>
            </a:r>
            <a:r>
              <a:rPr lang="en-US" altLang="en-US" dirty="0"/>
              <a:t>, </a:t>
            </a:r>
            <a:r>
              <a:rPr lang="en-US" altLang="en-US" b="1" dirty="0" err="1"/>
              <a:t>backface</a:t>
            </a:r>
            <a:r>
              <a:rPr lang="en-US" altLang="en-US" b="1" dirty="0"/>
              <a:t> culling</a:t>
            </a:r>
          </a:p>
          <a:p>
            <a:pPr lvl="2"/>
            <a:r>
              <a:rPr lang="en-US" altLang="en-US" dirty="0"/>
              <a:t>All work on the object level, instead of the primitive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83B8C-BBCD-5744-9F05-89F4A666D6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>
            <a:extLst>
              <a:ext uri="{FF2B5EF4-FFF2-40B4-BE49-F238E27FC236}">
                <a16:creationId xmlns:a16="http://schemas.microsoft.com/office/drawing/2014/main" id="{779B146E-CD4B-AA48-874A-3AC91C9EC80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5943600" cy="520253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Motivation</a:t>
            </a:r>
          </a:p>
          <a:p>
            <a:pPr lvl="1"/>
            <a:r>
              <a:rPr lang="en-US" altLang="en-US" dirty="0"/>
              <a:t>VR scenes need complexity</a:t>
            </a:r>
          </a:p>
          <a:p>
            <a:pPr lvl="2"/>
            <a:r>
              <a:rPr lang="en-US" altLang="en-US" dirty="0"/>
              <a:t>Immersion</a:t>
            </a:r>
          </a:p>
          <a:p>
            <a:pPr lvl="2"/>
            <a:r>
              <a:rPr lang="en-US" altLang="en-US" dirty="0"/>
              <a:t>People don’t bother with VR for easy problems </a:t>
            </a:r>
          </a:p>
          <a:p>
            <a:pPr lvl="3"/>
            <a:r>
              <a:rPr lang="en-US" altLang="en-US" dirty="0"/>
              <a:t>lots of geometry</a:t>
            </a:r>
          </a:p>
          <a:p>
            <a:pPr lvl="1"/>
            <a:r>
              <a:rPr lang="en-US" altLang="en-US" dirty="0"/>
              <a:t>How do we organize objects?</a:t>
            </a:r>
          </a:p>
          <a:p>
            <a:pPr lvl="1"/>
            <a:r>
              <a:rPr lang="en-US" altLang="en-US" dirty="0"/>
              <a:t>How do we maintain speed?</a:t>
            </a:r>
          </a:p>
          <a:p>
            <a:pPr lvl="2"/>
            <a:r>
              <a:rPr lang="en-US" altLang="en-US" dirty="0"/>
              <a:t>Wait for the graphics cards?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27F8-C2E7-7F42-A53F-90C878A1B14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8C8D1F8-84F7-D04B-92F7-5147FFFB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66800"/>
            <a:ext cx="474337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20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D679C43F-80DD-3F4A-A212-EC793CDB8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9ED71-C005-7840-BB2E-5ACF4863AE1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2497837" y="2421635"/>
            <a:ext cx="2447925" cy="2810510"/>
          </a:xfrm>
          <a:custGeom>
            <a:avLst/>
            <a:gdLst/>
            <a:ahLst/>
            <a:cxnLst/>
            <a:rect l="l" t="t" r="r" b="b"/>
            <a:pathLst>
              <a:path w="2447925" h="2810510">
                <a:moveTo>
                  <a:pt x="0" y="2810256"/>
                </a:moveTo>
                <a:lnTo>
                  <a:pt x="2447543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7836" y="5231891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8974" y="5166256"/>
            <a:ext cx="327025" cy="165735"/>
          </a:xfrm>
          <a:custGeom>
            <a:avLst/>
            <a:gdLst/>
            <a:ahLst/>
            <a:cxnLst/>
            <a:rect l="l" t="t" r="r" b="b"/>
            <a:pathLst>
              <a:path w="327025" h="165735">
                <a:moveTo>
                  <a:pt x="152960" y="0"/>
                </a:moveTo>
                <a:lnTo>
                  <a:pt x="65580" y="15618"/>
                </a:lnTo>
                <a:lnTo>
                  <a:pt x="0" y="83822"/>
                </a:lnTo>
                <a:lnTo>
                  <a:pt x="65580" y="152025"/>
                </a:lnTo>
                <a:lnTo>
                  <a:pt x="120769" y="165724"/>
                </a:lnTo>
                <a:lnTo>
                  <a:pt x="205184" y="165724"/>
                </a:lnTo>
                <a:lnTo>
                  <a:pt x="288564" y="128750"/>
                </a:lnTo>
                <a:lnTo>
                  <a:pt x="326997" y="94575"/>
                </a:lnTo>
                <a:lnTo>
                  <a:pt x="220918" y="5606"/>
                </a:lnTo>
                <a:lnTo>
                  <a:pt x="152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811" y="5154040"/>
            <a:ext cx="386715" cy="115570"/>
          </a:xfrm>
          <a:custGeom>
            <a:avLst/>
            <a:gdLst/>
            <a:ahLst/>
            <a:cxnLst/>
            <a:rect l="l" t="t" r="r" b="b"/>
            <a:pathLst>
              <a:path w="386715" h="115570">
                <a:moveTo>
                  <a:pt x="291125" y="31075"/>
                </a:moveTo>
                <a:lnTo>
                  <a:pt x="195984" y="31075"/>
                </a:lnTo>
                <a:lnTo>
                  <a:pt x="214683" y="32993"/>
                </a:lnTo>
                <a:lnTo>
                  <a:pt x="224624" y="35048"/>
                </a:lnTo>
                <a:lnTo>
                  <a:pt x="260378" y="48896"/>
                </a:lnTo>
                <a:lnTo>
                  <a:pt x="265125" y="51693"/>
                </a:lnTo>
                <a:lnTo>
                  <a:pt x="269871" y="54057"/>
                </a:lnTo>
                <a:lnTo>
                  <a:pt x="272101" y="55827"/>
                </a:lnTo>
                <a:lnTo>
                  <a:pt x="274331" y="57151"/>
                </a:lnTo>
                <a:lnTo>
                  <a:pt x="276549" y="58772"/>
                </a:lnTo>
                <a:lnTo>
                  <a:pt x="278779" y="60096"/>
                </a:lnTo>
                <a:lnTo>
                  <a:pt x="280859" y="61866"/>
                </a:lnTo>
                <a:lnTo>
                  <a:pt x="283077" y="63487"/>
                </a:lnTo>
                <a:lnTo>
                  <a:pt x="285307" y="64960"/>
                </a:lnTo>
                <a:lnTo>
                  <a:pt x="287238" y="66717"/>
                </a:lnTo>
                <a:lnTo>
                  <a:pt x="289306" y="68054"/>
                </a:lnTo>
                <a:lnTo>
                  <a:pt x="291536" y="69811"/>
                </a:lnTo>
                <a:lnTo>
                  <a:pt x="293317" y="71284"/>
                </a:lnTo>
                <a:lnTo>
                  <a:pt x="297030" y="74972"/>
                </a:lnTo>
                <a:lnTo>
                  <a:pt x="298961" y="76445"/>
                </a:lnTo>
                <a:lnTo>
                  <a:pt x="301029" y="78213"/>
                </a:lnTo>
                <a:lnTo>
                  <a:pt x="302511" y="79686"/>
                </a:lnTo>
                <a:lnTo>
                  <a:pt x="304442" y="81159"/>
                </a:lnTo>
                <a:lnTo>
                  <a:pt x="305925" y="82927"/>
                </a:lnTo>
                <a:lnTo>
                  <a:pt x="307706" y="84400"/>
                </a:lnTo>
                <a:lnTo>
                  <a:pt x="312452" y="89114"/>
                </a:lnTo>
                <a:lnTo>
                  <a:pt x="314234" y="90587"/>
                </a:lnTo>
                <a:lnTo>
                  <a:pt x="315417" y="92059"/>
                </a:lnTo>
                <a:lnTo>
                  <a:pt x="317049" y="93386"/>
                </a:lnTo>
                <a:lnTo>
                  <a:pt x="318544" y="95006"/>
                </a:lnTo>
                <a:lnTo>
                  <a:pt x="319429" y="96479"/>
                </a:lnTo>
                <a:lnTo>
                  <a:pt x="320911" y="97510"/>
                </a:lnTo>
                <a:lnTo>
                  <a:pt x="323291" y="100309"/>
                </a:lnTo>
                <a:lnTo>
                  <a:pt x="327439" y="105023"/>
                </a:lnTo>
                <a:lnTo>
                  <a:pt x="333232" y="112240"/>
                </a:lnTo>
                <a:lnTo>
                  <a:pt x="335151" y="114450"/>
                </a:lnTo>
                <a:lnTo>
                  <a:pt x="386340" y="115334"/>
                </a:lnTo>
                <a:lnTo>
                  <a:pt x="382192" y="108999"/>
                </a:lnTo>
                <a:lnTo>
                  <a:pt x="377146" y="102224"/>
                </a:lnTo>
                <a:lnTo>
                  <a:pt x="373882" y="97804"/>
                </a:lnTo>
                <a:lnTo>
                  <a:pt x="370170" y="93386"/>
                </a:lnTo>
                <a:lnTo>
                  <a:pt x="365872" y="88377"/>
                </a:lnTo>
                <a:lnTo>
                  <a:pt x="363642" y="85578"/>
                </a:lnTo>
                <a:lnTo>
                  <a:pt x="360976" y="83074"/>
                </a:lnTo>
                <a:lnTo>
                  <a:pt x="359344" y="81601"/>
                </a:lnTo>
                <a:lnTo>
                  <a:pt x="358148" y="80422"/>
                </a:lnTo>
                <a:lnTo>
                  <a:pt x="356965" y="78950"/>
                </a:lnTo>
                <a:lnTo>
                  <a:pt x="355482" y="77624"/>
                </a:lnTo>
                <a:lnTo>
                  <a:pt x="354149" y="76150"/>
                </a:lnTo>
                <a:lnTo>
                  <a:pt x="352368" y="74677"/>
                </a:lnTo>
                <a:lnTo>
                  <a:pt x="347920" y="70257"/>
                </a:lnTo>
                <a:lnTo>
                  <a:pt x="346139" y="68933"/>
                </a:lnTo>
                <a:lnTo>
                  <a:pt x="344656" y="67460"/>
                </a:lnTo>
                <a:lnTo>
                  <a:pt x="342875" y="65987"/>
                </a:lnTo>
                <a:lnTo>
                  <a:pt x="341392" y="64812"/>
                </a:lnTo>
                <a:lnTo>
                  <a:pt x="339760" y="63339"/>
                </a:lnTo>
                <a:lnTo>
                  <a:pt x="337680" y="61866"/>
                </a:lnTo>
                <a:lnTo>
                  <a:pt x="336197" y="60245"/>
                </a:lnTo>
                <a:lnTo>
                  <a:pt x="334266" y="59069"/>
                </a:lnTo>
                <a:lnTo>
                  <a:pt x="332485" y="57299"/>
                </a:lnTo>
                <a:lnTo>
                  <a:pt x="330404" y="55827"/>
                </a:lnTo>
                <a:lnTo>
                  <a:pt x="328473" y="54639"/>
                </a:lnTo>
                <a:lnTo>
                  <a:pt x="324175" y="51693"/>
                </a:lnTo>
                <a:lnTo>
                  <a:pt x="320176" y="48599"/>
                </a:lnTo>
                <a:lnTo>
                  <a:pt x="316015" y="46248"/>
                </a:lnTo>
                <a:lnTo>
                  <a:pt x="311418" y="43154"/>
                </a:lnTo>
                <a:lnTo>
                  <a:pt x="302810" y="37709"/>
                </a:lnTo>
                <a:lnTo>
                  <a:pt x="298213" y="35196"/>
                </a:lnTo>
                <a:lnTo>
                  <a:pt x="293467" y="32548"/>
                </a:lnTo>
                <a:lnTo>
                  <a:pt x="291125" y="31075"/>
                </a:lnTo>
                <a:close/>
              </a:path>
              <a:path w="386715" h="115570">
                <a:moveTo>
                  <a:pt x="174182" y="0"/>
                </a:moveTo>
                <a:lnTo>
                  <a:pt x="137531" y="3675"/>
                </a:lnTo>
                <a:lnTo>
                  <a:pt x="133968" y="4418"/>
                </a:lnTo>
                <a:lnTo>
                  <a:pt x="130704" y="5296"/>
                </a:lnTo>
                <a:lnTo>
                  <a:pt x="127291" y="6175"/>
                </a:lnTo>
                <a:lnTo>
                  <a:pt x="124027" y="7512"/>
                </a:lnTo>
                <a:lnTo>
                  <a:pt x="120763" y="8984"/>
                </a:lnTo>
                <a:lnTo>
                  <a:pt x="117362" y="10160"/>
                </a:lnTo>
                <a:lnTo>
                  <a:pt x="114098" y="11633"/>
                </a:lnTo>
                <a:lnTo>
                  <a:pt x="110535" y="13105"/>
                </a:lnTo>
                <a:lnTo>
                  <a:pt x="107271" y="14727"/>
                </a:lnTo>
                <a:lnTo>
                  <a:pt x="103857" y="16645"/>
                </a:lnTo>
                <a:lnTo>
                  <a:pt x="102375" y="17375"/>
                </a:lnTo>
                <a:lnTo>
                  <a:pt x="99111" y="19442"/>
                </a:lnTo>
                <a:lnTo>
                  <a:pt x="97628" y="20321"/>
                </a:lnTo>
                <a:lnTo>
                  <a:pt x="95847" y="21063"/>
                </a:lnTo>
                <a:lnTo>
                  <a:pt x="94364" y="22387"/>
                </a:lnTo>
                <a:lnTo>
                  <a:pt x="87831" y="26360"/>
                </a:lnTo>
                <a:lnTo>
                  <a:pt x="75369" y="35196"/>
                </a:lnTo>
                <a:lnTo>
                  <a:pt x="69137" y="39763"/>
                </a:lnTo>
                <a:lnTo>
                  <a:pt x="63648" y="44627"/>
                </a:lnTo>
                <a:lnTo>
                  <a:pt x="57565" y="49639"/>
                </a:lnTo>
                <a:lnTo>
                  <a:pt x="19733" y="87345"/>
                </a:lnTo>
                <a:lnTo>
                  <a:pt x="16468" y="91323"/>
                </a:lnTo>
                <a:lnTo>
                  <a:pt x="12907" y="94859"/>
                </a:lnTo>
                <a:lnTo>
                  <a:pt x="10237" y="98246"/>
                </a:lnTo>
                <a:lnTo>
                  <a:pt x="7418" y="101193"/>
                </a:lnTo>
                <a:lnTo>
                  <a:pt x="3412" y="106496"/>
                </a:lnTo>
                <a:lnTo>
                  <a:pt x="0" y="110768"/>
                </a:lnTo>
                <a:lnTo>
                  <a:pt x="57120" y="109737"/>
                </a:lnTo>
                <a:lnTo>
                  <a:pt x="60088" y="103254"/>
                </a:lnTo>
                <a:lnTo>
                  <a:pt x="62164" y="99720"/>
                </a:lnTo>
                <a:lnTo>
                  <a:pt x="64093" y="96037"/>
                </a:lnTo>
                <a:lnTo>
                  <a:pt x="66616" y="92059"/>
                </a:lnTo>
                <a:lnTo>
                  <a:pt x="69880" y="87787"/>
                </a:lnTo>
                <a:lnTo>
                  <a:pt x="72847" y="83074"/>
                </a:lnTo>
                <a:lnTo>
                  <a:pt x="98513" y="59354"/>
                </a:lnTo>
                <a:lnTo>
                  <a:pt x="101328" y="57299"/>
                </a:lnTo>
                <a:lnTo>
                  <a:pt x="107271" y="54354"/>
                </a:lnTo>
                <a:lnTo>
                  <a:pt x="110535" y="53166"/>
                </a:lnTo>
                <a:lnTo>
                  <a:pt x="113799" y="51409"/>
                </a:lnTo>
                <a:lnTo>
                  <a:pt x="120028" y="48599"/>
                </a:lnTo>
                <a:lnTo>
                  <a:pt x="123591" y="47127"/>
                </a:lnTo>
                <a:lnTo>
                  <a:pt x="127004" y="45654"/>
                </a:lnTo>
                <a:lnTo>
                  <a:pt x="129969" y="44478"/>
                </a:lnTo>
                <a:lnTo>
                  <a:pt x="133532" y="43005"/>
                </a:lnTo>
                <a:lnTo>
                  <a:pt x="136946" y="41681"/>
                </a:lnTo>
                <a:lnTo>
                  <a:pt x="140496" y="40505"/>
                </a:lnTo>
                <a:lnTo>
                  <a:pt x="144208" y="39033"/>
                </a:lnTo>
                <a:lnTo>
                  <a:pt x="147771" y="37993"/>
                </a:lnTo>
                <a:lnTo>
                  <a:pt x="151185" y="36817"/>
                </a:lnTo>
                <a:lnTo>
                  <a:pt x="155047" y="35939"/>
                </a:lnTo>
                <a:lnTo>
                  <a:pt x="158747" y="34763"/>
                </a:lnTo>
                <a:lnTo>
                  <a:pt x="166757" y="33290"/>
                </a:lnTo>
                <a:lnTo>
                  <a:pt x="170769" y="32845"/>
                </a:lnTo>
                <a:lnTo>
                  <a:pt x="178929" y="31521"/>
                </a:lnTo>
                <a:lnTo>
                  <a:pt x="195984" y="31075"/>
                </a:lnTo>
                <a:lnTo>
                  <a:pt x="291125" y="31075"/>
                </a:lnTo>
                <a:lnTo>
                  <a:pt x="289019" y="29751"/>
                </a:lnTo>
                <a:lnTo>
                  <a:pt x="284559" y="27536"/>
                </a:lnTo>
                <a:lnTo>
                  <a:pt x="279227" y="25036"/>
                </a:lnTo>
                <a:lnTo>
                  <a:pt x="274618" y="22820"/>
                </a:lnTo>
                <a:lnTo>
                  <a:pt x="269871" y="20321"/>
                </a:lnTo>
                <a:lnTo>
                  <a:pt x="264826" y="18402"/>
                </a:lnTo>
                <a:lnTo>
                  <a:pt x="259780" y="16348"/>
                </a:lnTo>
                <a:lnTo>
                  <a:pt x="222108" y="4999"/>
                </a:lnTo>
                <a:lnTo>
                  <a:pt x="186640" y="284"/>
                </a:lnTo>
                <a:lnTo>
                  <a:pt x="174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5295" y="5251844"/>
            <a:ext cx="381635" cy="97790"/>
          </a:xfrm>
          <a:custGeom>
            <a:avLst/>
            <a:gdLst/>
            <a:ahLst/>
            <a:cxnLst/>
            <a:rect l="l" t="t" r="r" b="b"/>
            <a:pathLst>
              <a:path w="381634" h="97789">
                <a:moveTo>
                  <a:pt x="46438" y="0"/>
                </a:moveTo>
                <a:lnTo>
                  <a:pt x="0" y="10458"/>
                </a:lnTo>
                <a:lnTo>
                  <a:pt x="1483" y="12669"/>
                </a:lnTo>
                <a:lnTo>
                  <a:pt x="13204" y="26220"/>
                </a:lnTo>
                <a:lnTo>
                  <a:pt x="17951" y="30934"/>
                </a:lnTo>
                <a:lnTo>
                  <a:pt x="20474" y="33733"/>
                </a:lnTo>
                <a:lnTo>
                  <a:pt x="23145" y="36237"/>
                </a:lnTo>
                <a:lnTo>
                  <a:pt x="26261" y="38889"/>
                </a:lnTo>
                <a:lnTo>
                  <a:pt x="29227" y="41687"/>
                </a:lnTo>
                <a:lnTo>
                  <a:pt x="32491" y="44339"/>
                </a:lnTo>
                <a:lnTo>
                  <a:pt x="35755" y="47432"/>
                </a:lnTo>
                <a:lnTo>
                  <a:pt x="39168" y="50084"/>
                </a:lnTo>
                <a:lnTo>
                  <a:pt x="42877" y="52588"/>
                </a:lnTo>
                <a:lnTo>
                  <a:pt x="46734" y="55535"/>
                </a:lnTo>
                <a:lnTo>
                  <a:pt x="50592" y="58038"/>
                </a:lnTo>
                <a:lnTo>
                  <a:pt x="54894" y="60985"/>
                </a:lnTo>
                <a:lnTo>
                  <a:pt x="63352" y="66288"/>
                </a:lnTo>
                <a:lnTo>
                  <a:pt x="68099" y="68644"/>
                </a:lnTo>
                <a:lnTo>
                  <a:pt x="72551" y="71001"/>
                </a:lnTo>
                <a:lnTo>
                  <a:pt x="77298" y="73211"/>
                </a:lnTo>
                <a:lnTo>
                  <a:pt x="82343" y="75420"/>
                </a:lnTo>
                <a:lnTo>
                  <a:pt x="87387" y="77336"/>
                </a:lnTo>
                <a:lnTo>
                  <a:pt x="97029" y="81165"/>
                </a:lnTo>
                <a:lnTo>
                  <a:pt x="140059" y="93834"/>
                </a:lnTo>
                <a:lnTo>
                  <a:pt x="174031" y="97222"/>
                </a:lnTo>
                <a:lnTo>
                  <a:pt x="199695" y="97222"/>
                </a:lnTo>
                <a:lnTo>
                  <a:pt x="205488" y="96780"/>
                </a:lnTo>
                <a:lnTo>
                  <a:pt x="211418" y="96190"/>
                </a:lnTo>
                <a:lnTo>
                  <a:pt x="217360" y="95454"/>
                </a:lnTo>
                <a:lnTo>
                  <a:pt x="224175" y="95012"/>
                </a:lnTo>
                <a:lnTo>
                  <a:pt x="230553" y="94276"/>
                </a:lnTo>
                <a:lnTo>
                  <a:pt x="238127" y="93539"/>
                </a:lnTo>
                <a:lnTo>
                  <a:pt x="245390" y="92508"/>
                </a:lnTo>
                <a:lnTo>
                  <a:pt x="249402" y="92066"/>
                </a:lnTo>
                <a:lnTo>
                  <a:pt x="252815" y="91477"/>
                </a:lnTo>
                <a:lnTo>
                  <a:pt x="256528" y="90740"/>
                </a:lnTo>
                <a:lnTo>
                  <a:pt x="260377" y="89856"/>
                </a:lnTo>
                <a:lnTo>
                  <a:pt x="264090" y="89120"/>
                </a:lnTo>
                <a:lnTo>
                  <a:pt x="267503" y="88236"/>
                </a:lnTo>
                <a:lnTo>
                  <a:pt x="274629" y="85879"/>
                </a:lnTo>
                <a:lnTo>
                  <a:pt x="278030" y="85142"/>
                </a:lnTo>
                <a:lnTo>
                  <a:pt x="284857" y="82344"/>
                </a:lnTo>
                <a:lnTo>
                  <a:pt x="288270" y="81165"/>
                </a:lnTo>
                <a:lnTo>
                  <a:pt x="291534" y="79839"/>
                </a:lnTo>
                <a:lnTo>
                  <a:pt x="294499" y="78367"/>
                </a:lnTo>
                <a:lnTo>
                  <a:pt x="297763" y="77189"/>
                </a:lnTo>
                <a:lnTo>
                  <a:pt x="301326" y="75715"/>
                </a:lnTo>
                <a:lnTo>
                  <a:pt x="304005" y="73947"/>
                </a:lnTo>
                <a:lnTo>
                  <a:pt x="307269" y="72475"/>
                </a:lnTo>
                <a:lnTo>
                  <a:pt x="309935" y="71001"/>
                </a:lnTo>
                <a:lnTo>
                  <a:pt x="313049" y="69233"/>
                </a:lnTo>
                <a:lnTo>
                  <a:pt x="316014" y="67761"/>
                </a:lnTo>
                <a:lnTo>
                  <a:pt x="318693" y="65993"/>
                </a:lnTo>
                <a:lnTo>
                  <a:pt x="321807" y="64519"/>
                </a:lnTo>
                <a:lnTo>
                  <a:pt x="324174" y="62752"/>
                </a:lnTo>
                <a:lnTo>
                  <a:pt x="329668" y="59216"/>
                </a:lnTo>
                <a:lnTo>
                  <a:pt x="330287" y="58775"/>
                </a:lnTo>
                <a:lnTo>
                  <a:pt x="201177" y="58775"/>
                </a:lnTo>
                <a:lnTo>
                  <a:pt x="178180" y="57596"/>
                </a:lnTo>
                <a:lnTo>
                  <a:pt x="140059" y="52293"/>
                </a:lnTo>
                <a:lnTo>
                  <a:pt x="101327" y="39920"/>
                </a:lnTo>
                <a:lnTo>
                  <a:pt x="92133" y="35206"/>
                </a:lnTo>
                <a:lnTo>
                  <a:pt x="87831" y="32996"/>
                </a:lnTo>
                <a:lnTo>
                  <a:pt x="83678" y="30787"/>
                </a:lnTo>
                <a:lnTo>
                  <a:pt x="79820" y="27989"/>
                </a:lnTo>
                <a:lnTo>
                  <a:pt x="76408" y="26073"/>
                </a:lnTo>
                <a:lnTo>
                  <a:pt x="72847" y="23275"/>
                </a:lnTo>
                <a:lnTo>
                  <a:pt x="69880" y="21359"/>
                </a:lnTo>
                <a:lnTo>
                  <a:pt x="66912" y="18855"/>
                </a:lnTo>
                <a:lnTo>
                  <a:pt x="64093" y="16792"/>
                </a:lnTo>
                <a:lnTo>
                  <a:pt x="61125" y="14583"/>
                </a:lnTo>
                <a:lnTo>
                  <a:pt x="58900" y="12374"/>
                </a:lnTo>
                <a:lnTo>
                  <a:pt x="54598" y="8691"/>
                </a:lnTo>
                <a:lnTo>
                  <a:pt x="51630" y="5450"/>
                </a:lnTo>
                <a:lnTo>
                  <a:pt x="50148" y="4272"/>
                </a:lnTo>
                <a:lnTo>
                  <a:pt x="48218" y="1768"/>
                </a:lnTo>
                <a:lnTo>
                  <a:pt x="46438" y="0"/>
                </a:lnTo>
                <a:close/>
              </a:path>
              <a:path w="381634" h="97789">
                <a:moveTo>
                  <a:pt x="341976" y="6186"/>
                </a:moveTo>
                <a:lnTo>
                  <a:pt x="337977" y="9427"/>
                </a:lnTo>
                <a:lnTo>
                  <a:pt x="333231" y="13110"/>
                </a:lnTo>
                <a:lnTo>
                  <a:pt x="327289" y="18119"/>
                </a:lnTo>
                <a:lnTo>
                  <a:pt x="319727" y="23275"/>
                </a:lnTo>
                <a:lnTo>
                  <a:pt x="311567" y="29314"/>
                </a:lnTo>
                <a:lnTo>
                  <a:pt x="302510" y="34912"/>
                </a:lnTo>
                <a:lnTo>
                  <a:pt x="300292" y="36237"/>
                </a:lnTo>
                <a:lnTo>
                  <a:pt x="298062" y="37710"/>
                </a:lnTo>
                <a:lnTo>
                  <a:pt x="295546" y="38889"/>
                </a:lnTo>
                <a:lnTo>
                  <a:pt x="293316" y="40362"/>
                </a:lnTo>
                <a:lnTo>
                  <a:pt x="290799" y="41393"/>
                </a:lnTo>
                <a:lnTo>
                  <a:pt x="287971" y="42718"/>
                </a:lnTo>
                <a:lnTo>
                  <a:pt x="285604" y="43896"/>
                </a:lnTo>
                <a:lnTo>
                  <a:pt x="282789" y="45076"/>
                </a:lnTo>
                <a:lnTo>
                  <a:pt x="280111" y="46401"/>
                </a:lnTo>
                <a:lnTo>
                  <a:pt x="276996" y="47579"/>
                </a:lnTo>
                <a:lnTo>
                  <a:pt x="273882" y="48610"/>
                </a:lnTo>
                <a:lnTo>
                  <a:pt x="270618" y="49790"/>
                </a:lnTo>
                <a:lnTo>
                  <a:pt x="267055" y="50673"/>
                </a:lnTo>
                <a:lnTo>
                  <a:pt x="263791" y="51852"/>
                </a:lnTo>
                <a:lnTo>
                  <a:pt x="260078" y="52588"/>
                </a:lnTo>
                <a:lnTo>
                  <a:pt x="221957" y="58333"/>
                </a:lnTo>
                <a:lnTo>
                  <a:pt x="211717" y="58480"/>
                </a:lnTo>
                <a:lnTo>
                  <a:pt x="201177" y="58775"/>
                </a:lnTo>
                <a:lnTo>
                  <a:pt x="330287" y="58775"/>
                </a:lnTo>
                <a:lnTo>
                  <a:pt x="334415" y="55829"/>
                </a:lnTo>
                <a:lnTo>
                  <a:pt x="339460" y="52293"/>
                </a:lnTo>
                <a:lnTo>
                  <a:pt x="343907" y="48905"/>
                </a:lnTo>
                <a:lnTo>
                  <a:pt x="348504" y="45076"/>
                </a:lnTo>
                <a:lnTo>
                  <a:pt x="352665" y="42129"/>
                </a:lnTo>
                <a:lnTo>
                  <a:pt x="381593" y="13110"/>
                </a:lnTo>
                <a:lnTo>
                  <a:pt x="341976" y="6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7285" y="5197492"/>
            <a:ext cx="99551" cy="98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1617" y="5087014"/>
            <a:ext cx="214687" cy="14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07759" y="5090985"/>
            <a:ext cx="39370" cy="50800"/>
          </a:xfrm>
          <a:custGeom>
            <a:avLst/>
            <a:gdLst/>
            <a:ahLst/>
            <a:cxnLst/>
            <a:rect l="l" t="t" r="r" b="b"/>
            <a:pathLst>
              <a:path w="39369" h="50800">
                <a:moveTo>
                  <a:pt x="6664" y="0"/>
                </a:moveTo>
                <a:lnTo>
                  <a:pt x="0" y="46990"/>
                </a:lnTo>
                <a:lnTo>
                  <a:pt x="25364" y="50678"/>
                </a:lnTo>
                <a:lnTo>
                  <a:pt x="39304" y="8984"/>
                </a:lnTo>
                <a:lnTo>
                  <a:pt x="6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0360" y="5113373"/>
            <a:ext cx="139316" cy="124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9748" y="3790188"/>
            <a:ext cx="73660" cy="289560"/>
          </a:xfrm>
          <a:custGeom>
            <a:avLst/>
            <a:gdLst/>
            <a:ahLst/>
            <a:cxnLst/>
            <a:rect l="l" t="t" r="r" b="b"/>
            <a:pathLst>
              <a:path w="73660" h="289560">
                <a:moveTo>
                  <a:pt x="0" y="289560"/>
                </a:moveTo>
                <a:lnTo>
                  <a:pt x="731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2900" y="3790188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143256" y="0"/>
                </a:moveTo>
                <a:lnTo>
                  <a:pt x="0" y="0"/>
                </a:lnTo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6155" y="3790189"/>
            <a:ext cx="73660" cy="216535"/>
          </a:xfrm>
          <a:custGeom>
            <a:avLst/>
            <a:gdLst/>
            <a:ahLst/>
            <a:cxnLst/>
            <a:rect l="l" t="t" r="r" b="b"/>
            <a:pathLst>
              <a:path w="73660" h="216535">
                <a:moveTo>
                  <a:pt x="0" y="0"/>
                </a:moveTo>
                <a:lnTo>
                  <a:pt x="73151" y="216407"/>
                </a:lnTo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3005" y="4006597"/>
            <a:ext cx="146685" cy="216535"/>
          </a:xfrm>
          <a:custGeom>
            <a:avLst/>
            <a:gdLst/>
            <a:ahLst/>
            <a:cxnLst/>
            <a:rect l="l" t="t" r="r" b="b"/>
            <a:pathLst>
              <a:path w="146685" h="216535">
                <a:moveTo>
                  <a:pt x="146303" y="0"/>
                </a:moveTo>
                <a:lnTo>
                  <a:pt x="0" y="216407"/>
                </a:lnTo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9748" y="4079747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0"/>
                </a:moveTo>
                <a:lnTo>
                  <a:pt x="143256" y="143256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34941" y="2997707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5" h="73660">
                <a:moveTo>
                  <a:pt x="0" y="73151"/>
                </a:moveTo>
                <a:lnTo>
                  <a:pt x="70103" y="73151"/>
                </a:lnTo>
                <a:lnTo>
                  <a:pt x="70103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57500" y="3070860"/>
            <a:ext cx="433070" cy="289560"/>
          </a:xfrm>
          <a:custGeom>
            <a:avLst/>
            <a:gdLst/>
            <a:ahLst/>
            <a:cxnLst/>
            <a:rect l="l" t="t" r="r" b="b"/>
            <a:pathLst>
              <a:path w="433069" h="289560">
                <a:moveTo>
                  <a:pt x="0" y="144779"/>
                </a:moveTo>
                <a:lnTo>
                  <a:pt x="7731" y="106274"/>
                </a:lnTo>
                <a:lnTo>
                  <a:pt x="29548" y="71684"/>
                </a:lnTo>
                <a:lnTo>
                  <a:pt x="63388" y="42386"/>
                </a:lnTo>
                <a:lnTo>
                  <a:pt x="107188" y="19755"/>
                </a:lnTo>
                <a:lnTo>
                  <a:pt x="158882" y="5168"/>
                </a:lnTo>
                <a:lnTo>
                  <a:pt x="216408" y="0"/>
                </a:lnTo>
                <a:lnTo>
                  <a:pt x="273933" y="5168"/>
                </a:lnTo>
                <a:lnTo>
                  <a:pt x="325628" y="19755"/>
                </a:lnTo>
                <a:lnTo>
                  <a:pt x="369427" y="42386"/>
                </a:lnTo>
                <a:lnTo>
                  <a:pt x="403267" y="71684"/>
                </a:lnTo>
                <a:lnTo>
                  <a:pt x="425084" y="106274"/>
                </a:lnTo>
                <a:lnTo>
                  <a:pt x="432816" y="144779"/>
                </a:lnTo>
                <a:lnTo>
                  <a:pt x="425084" y="183285"/>
                </a:lnTo>
                <a:lnTo>
                  <a:pt x="403267" y="217875"/>
                </a:lnTo>
                <a:lnTo>
                  <a:pt x="369427" y="247173"/>
                </a:lnTo>
                <a:lnTo>
                  <a:pt x="325628" y="269804"/>
                </a:lnTo>
                <a:lnTo>
                  <a:pt x="273933" y="284391"/>
                </a:lnTo>
                <a:lnTo>
                  <a:pt x="216408" y="289560"/>
                </a:lnTo>
                <a:lnTo>
                  <a:pt x="158882" y="284391"/>
                </a:lnTo>
                <a:lnTo>
                  <a:pt x="107187" y="269804"/>
                </a:lnTo>
                <a:lnTo>
                  <a:pt x="63388" y="247173"/>
                </a:lnTo>
                <a:lnTo>
                  <a:pt x="29548" y="217875"/>
                </a:lnTo>
                <a:lnTo>
                  <a:pt x="7731" y="183285"/>
                </a:lnTo>
                <a:lnTo>
                  <a:pt x="0" y="144779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1115" y="4223003"/>
            <a:ext cx="433070" cy="576580"/>
          </a:xfrm>
          <a:custGeom>
            <a:avLst/>
            <a:gdLst/>
            <a:ahLst/>
            <a:cxnLst/>
            <a:rect l="l" t="t" r="r" b="b"/>
            <a:pathLst>
              <a:path w="433070" h="576579">
                <a:moveTo>
                  <a:pt x="0" y="288036"/>
                </a:moveTo>
                <a:lnTo>
                  <a:pt x="3487" y="236247"/>
                </a:lnTo>
                <a:lnTo>
                  <a:pt x="13540" y="187509"/>
                </a:lnTo>
                <a:lnTo>
                  <a:pt x="29548" y="142635"/>
                </a:lnTo>
                <a:lnTo>
                  <a:pt x="50900" y="102436"/>
                </a:lnTo>
                <a:lnTo>
                  <a:pt x="76983" y="67724"/>
                </a:lnTo>
                <a:lnTo>
                  <a:pt x="107187" y="39313"/>
                </a:lnTo>
                <a:lnTo>
                  <a:pt x="140901" y="18014"/>
                </a:lnTo>
                <a:lnTo>
                  <a:pt x="177511" y="4638"/>
                </a:lnTo>
                <a:lnTo>
                  <a:pt x="216408" y="0"/>
                </a:lnTo>
                <a:lnTo>
                  <a:pt x="255304" y="4638"/>
                </a:lnTo>
                <a:lnTo>
                  <a:pt x="291914" y="18014"/>
                </a:lnTo>
                <a:lnTo>
                  <a:pt x="325627" y="39313"/>
                </a:lnTo>
                <a:lnTo>
                  <a:pt x="355832" y="67724"/>
                </a:lnTo>
                <a:lnTo>
                  <a:pt x="381915" y="102436"/>
                </a:lnTo>
                <a:lnTo>
                  <a:pt x="403267" y="142635"/>
                </a:lnTo>
                <a:lnTo>
                  <a:pt x="419275" y="187509"/>
                </a:lnTo>
                <a:lnTo>
                  <a:pt x="429328" y="236247"/>
                </a:lnTo>
                <a:lnTo>
                  <a:pt x="432816" y="288036"/>
                </a:lnTo>
                <a:lnTo>
                  <a:pt x="429328" y="339824"/>
                </a:lnTo>
                <a:lnTo>
                  <a:pt x="419275" y="388562"/>
                </a:lnTo>
                <a:lnTo>
                  <a:pt x="403267" y="433436"/>
                </a:lnTo>
                <a:lnTo>
                  <a:pt x="381915" y="473635"/>
                </a:lnTo>
                <a:lnTo>
                  <a:pt x="355832" y="508347"/>
                </a:lnTo>
                <a:lnTo>
                  <a:pt x="325628" y="536758"/>
                </a:lnTo>
                <a:lnTo>
                  <a:pt x="291914" y="558057"/>
                </a:lnTo>
                <a:lnTo>
                  <a:pt x="255304" y="571433"/>
                </a:lnTo>
                <a:lnTo>
                  <a:pt x="216408" y="576072"/>
                </a:lnTo>
                <a:lnTo>
                  <a:pt x="177511" y="571433"/>
                </a:lnTo>
                <a:lnTo>
                  <a:pt x="140901" y="558057"/>
                </a:lnTo>
                <a:lnTo>
                  <a:pt x="107187" y="536758"/>
                </a:lnTo>
                <a:lnTo>
                  <a:pt x="76983" y="508347"/>
                </a:lnTo>
                <a:lnTo>
                  <a:pt x="50900" y="473635"/>
                </a:lnTo>
                <a:lnTo>
                  <a:pt x="29548" y="433436"/>
                </a:lnTo>
                <a:lnTo>
                  <a:pt x="13540" y="388562"/>
                </a:lnTo>
                <a:lnTo>
                  <a:pt x="3487" y="339824"/>
                </a:lnTo>
                <a:lnTo>
                  <a:pt x="0" y="288036"/>
                </a:lnTo>
                <a:close/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7189" y="4293109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7"/>
                </a:moveTo>
                <a:lnTo>
                  <a:pt x="216408" y="216407"/>
                </a:lnTo>
                <a:lnTo>
                  <a:pt x="21640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92418" y="5104891"/>
            <a:ext cx="15751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Frustum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147101" y="5237409"/>
            <a:ext cx="2898647" cy="54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Rendered</a:t>
            </a: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(visible)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rendered</a:t>
            </a:r>
            <a:r>
              <a:rPr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(in-visible)</a:t>
            </a:r>
          </a:p>
        </p:txBody>
      </p:sp>
      <p:sp>
        <p:nvSpPr>
          <p:cNvPr id="26" name="object 26"/>
          <p:cNvSpPr/>
          <p:nvPr/>
        </p:nvSpPr>
        <p:spPr>
          <a:xfrm>
            <a:off x="8616748" y="5392348"/>
            <a:ext cx="429895" cy="0"/>
          </a:xfrm>
          <a:custGeom>
            <a:avLst/>
            <a:gdLst/>
            <a:ahLst/>
            <a:cxnLst/>
            <a:rect l="l" t="t" r="r" b="b"/>
            <a:pathLst>
              <a:path w="429895">
                <a:moveTo>
                  <a:pt x="0" y="0"/>
                </a:moveTo>
                <a:lnTo>
                  <a:pt x="429767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16748" y="5646857"/>
            <a:ext cx="429895" cy="0"/>
          </a:xfrm>
          <a:custGeom>
            <a:avLst/>
            <a:gdLst/>
            <a:ahLst/>
            <a:cxnLst/>
            <a:rect l="l" t="t" r="r" b="b"/>
            <a:pathLst>
              <a:path w="429895">
                <a:moveTo>
                  <a:pt x="0" y="0"/>
                </a:moveTo>
                <a:lnTo>
                  <a:pt x="429767" y="0"/>
                </a:lnTo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6747" y="4143629"/>
            <a:ext cx="577850" cy="168275"/>
          </a:xfrm>
          <a:custGeom>
            <a:avLst/>
            <a:gdLst/>
            <a:ahLst/>
            <a:cxnLst/>
            <a:rect l="l" t="t" r="r" b="b"/>
            <a:pathLst>
              <a:path w="577850" h="168275">
                <a:moveTo>
                  <a:pt x="64769" y="94107"/>
                </a:moveTo>
                <a:lnTo>
                  <a:pt x="0" y="149479"/>
                </a:lnTo>
                <a:lnTo>
                  <a:pt x="83185" y="168021"/>
                </a:lnTo>
                <a:lnTo>
                  <a:pt x="76287" y="140335"/>
                </a:lnTo>
                <a:lnTo>
                  <a:pt x="63118" y="140335"/>
                </a:lnTo>
                <a:lnTo>
                  <a:pt x="60071" y="128016"/>
                </a:lnTo>
                <a:lnTo>
                  <a:pt x="72450" y="124935"/>
                </a:lnTo>
                <a:lnTo>
                  <a:pt x="64769" y="94107"/>
                </a:lnTo>
                <a:close/>
              </a:path>
              <a:path w="577850" h="168275">
                <a:moveTo>
                  <a:pt x="72450" y="124935"/>
                </a:moveTo>
                <a:lnTo>
                  <a:pt x="60071" y="128016"/>
                </a:lnTo>
                <a:lnTo>
                  <a:pt x="63118" y="140335"/>
                </a:lnTo>
                <a:lnTo>
                  <a:pt x="75519" y="137252"/>
                </a:lnTo>
                <a:lnTo>
                  <a:pt x="72450" y="124935"/>
                </a:lnTo>
                <a:close/>
              </a:path>
              <a:path w="577850" h="168275">
                <a:moveTo>
                  <a:pt x="75519" y="137252"/>
                </a:moveTo>
                <a:lnTo>
                  <a:pt x="63118" y="140335"/>
                </a:lnTo>
                <a:lnTo>
                  <a:pt x="76287" y="140335"/>
                </a:lnTo>
                <a:lnTo>
                  <a:pt x="75519" y="137252"/>
                </a:lnTo>
                <a:close/>
              </a:path>
              <a:path w="577850" h="168275">
                <a:moveTo>
                  <a:pt x="574548" y="0"/>
                </a:moveTo>
                <a:lnTo>
                  <a:pt x="72450" y="124935"/>
                </a:lnTo>
                <a:lnTo>
                  <a:pt x="75519" y="137252"/>
                </a:lnTo>
                <a:lnTo>
                  <a:pt x="577596" y="12446"/>
                </a:lnTo>
                <a:lnTo>
                  <a:pt x="574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50334" y="3382722"/>
            <a:ext cx="4269866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Back-face</a:t>
            </a:r>
            <a:r>
              <a:rPr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culling</a:t>
            </a:r>
          </a:p>
          <a:p>
            <a:pPr>
              <a:spcBef>
                <a:spcPts val="25"/>
              </a:spcBef>
            </a:pPr>
            <a:endParaRPr sz="2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90140"/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Occlusion</a:t>
            </a:r>
            <a:r>
              <a:rPr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culling</a:t>
            </a:r>
          </a:p>
        </p:txBody>
      </p:sp>
      <p:sp>
        <p:nvSpPr>
          <p:cNvPr id="30" name="object 30"/>
          <p:cNvSpPr/>
          <p:nvPr/>
        </p:nvSpPr>
        <p:spPr>
          <a:xfrm>
            <a:off x="4369307" y="3567558"/>
            <a:ext cx="577850" cy="168275"/>
          </a:xfrm>
          <a:custGeom>
            <a:avLst/>
            <a:gdLst/>
            <a:ahLst/>
            <a:cxnLst/>
            <a:rect l="l" t="t" r="r" b="b"/>
            <a:pathLst>
              <a:path w="577850" h="168275">
                <a:moveTo>
                  <a:pt x="64769" y="94106"/>
                </a:moveTo>
                <a:lnTo>
                  <a:pt x="0" y="149478"/>
                </a:lnTo>
                <a:lnTo>
                  <a:pt x="83185" y="168020"/>
                </a:lnTo>
                <a:lnTo>
                  <a:pt x="76287" y="140334"/>
                </a:lnTo>
                <a:lnTo>
                  <a:pt x="63118" y="140334"/>
                </a:lnTo>
                <a:lnTo>
                  <a:pt x="60071" y="128015"/>
                </a:lnTo>
                <a:lnTo>
                  <a:pt x="72450" y="124935"/>
                </a:lnTo>
                <a:lnTo>
                  <a:pt x="64769" y="94106"/>
                </a:lnTo>
                <a:close/>
              </a:path>
              <a:path w="577850" h="168275">
                <a:moveTo>
                  <a:pt x="72450" y="124935"/>
                </a:moveTo>
                <a:lnTo>
                  <a:pt x="60071" y="128015"/>
                </a:lnTo>
                <a:lnTo>
                  <a:pt x="63118" y="140334"/>
                </a:lnTo>
                <a:lnTo>
                  <a:pt x="75519" y="137252"/>
                </a:lnTo>
                <a:lnTo>
                  <a:pt x="72450" y="124935"/>
                </a:lnTo>
                <a:close/>
              </a:path>
              <a:path w="577850" h="168275">
                <a:moveTo>
                  <a:pt x="75519" y="137252"/>
                </a:moveTo>
                <a:lnTo>
                  <a:pt x="63118" y="140334"/>
                </a:lnTo>
                <a:lnTo>
                  <a:pt x="76287" y="140334"/>
                </a:lnTo>
                <a:lnTo>
                  <a:pt x="75519" y="137252"/>
                </a:lnTo>
                <a:close/>
              </a:path>
              <a:path w="577850" h="168275">
                <a:moveTo>
                  <a:pt x="574547" y="0"/>
                </a:moveTo>
                <a:lnTo>
                  <a:pt x="72450" y="124935"/>
                </a:lnTo>
                <a:lnTo>
                  <a:pt x="75519" y="137252"/>
                </a:lnTo>
                <a:lnTo>
                  <a:pt x="577595" y="12445"/>
                </a:lnTo>
                <a:lnTo>
                  <a:pt x="574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71566" y="2158746"/>
            <a:ext cx="2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culling</a:t>
            </a:r>
          </a:p>
        </p:txBody>
      </p:sp>
      <p:sp>
        <p:nvSpPr>
          <p:cNvPr id="32" name="object 32"/>
          <p:cNvSpPr/>
          <p:nvPr/>
        </p:nvSpPr>
        <p:spPr>
          <a:xfrm>
            <a:off x="5305045" y="2416176"/>
            <a:ext cx="1082675" cy="654685"/>
          </a:xfrm>
          <a:custGeom>
            <a:avLst/>
            <a:gdLst/>
            <a:ahLst/>
            <a:cxnLst/>
            <a:rect l="l" t="t" r="r" b="b"/>
            <a:pathLst>
              <a:path w="1082675" h="654685">
                <a:moveTo>
                  <a:pt x="45592" y="582802"/>
                </a:moveTo>
                <a:lnTo>
                  <a:pt x="0" y="654685"/>
                </a:lnTo>
                <a:lnTo>
                  <a:pt x="84962" y="648080"/>
                </a:lnTo>
                <a:lnTo>
                  <a:pt x="72477" y="627379"/>
                </a:lnTo>
                <a:lnTo>
                  <a:pt x="57657" y="627379"/>
                </a:lnTo>
                <a:lnTo>
                  <a:pt x="51180" y="616458"/>
                </a:lnTo>
                <a:lnTo>
                  <a:pt x="61973" y="609963"/>
                </a:lnTo>
                <a:lnTo>
                  <a:pt x="45592" y="582802"/>
                </a:lnTo>
                <a:close/>
              </a:path>
              <a:path w="1082675" h="654685">
                <a:moveTo>
                  <a:pt x="61973" y="609963"/>
                </a:moveTo>
                <a:lnTo>
                  <a:pt x="51180" y="616458"/>
                </a:lnTo>
                <a:lnTo>
                  <a:pt x="57657" y="627379"/>
                </a:lnTo>
                <a:lnTo>
                  <a:pt x="68532" y="620837"/>
                </a:lnTo>
                <a:lnTo>
                  <a:pt x="61973" y="609963"/>
                </a:lnTo>
                <a:close/>
              </a:path>
              <a:path w="1082675" h="654685">
                <a:moveTo>
                  <a:pt x="68532" y="620837"/>
                </a:moveTo>
                <a:lnTo>
                  <a:pt x="57657" y="627379"/>
                </a:lnTo>
                <a:lnTo>
                  <a:pt x="72477" y="627379"/>
                </a:lnTo>
                <a:lnTo>
                  <a:pt x="68532" y="620837"/>
                </a:lnTo>
                <a:close/>
              </a:path>
              <a:path w="1082675" h="654685">
                <a:moveTo>
                  <a:pt x="1075689" y="0"/>
                </a:moveTo>
                <a:lnTo>
                  <a:pt x="61973" y="609963"/>
                </a:lnTo>
                <a:lnTo>
                  <a:pt x="68532" y="620837"/>
                </a:lnTo>
                <a:lnTo>
                  <a:pt x="1082293" y="10922"/>
                </a:lnTo>
                <a:lnTo>
                  <a:pt x="1075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151124" y="2014220"/>
            <a:ext cx="21611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frustum</a:t>
            </a:r>
            <a:r>
              <a:rPr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culling</a:t>
            </a:r>
          </a:p>
        </p:txBody>
      </p:sp>
      <p:sp>
        <p:nvSpPr>
          <p:cNvPr id="34" name="object 34"/>
          <p:cNvSpPr/>
          <p:nvPr/>
        </p:nvSpPr>
        <p:spPr>
          <a:xfrm>
            <a:off x="3217164" y="2347595"/>
            <a:ext cx="508000" cy="650240"/>
          </a:xfrm>
          <a:custGeom>
            <a:avLst/>
            <a:gdLst/>
            <a:ahLst/>
            <a:cxnLst/>
            <a:rect l="l" t="t" r="r" b="b"/>
            <a:pathLst>
              <a:path w="508000" h="650239">
                <a:moveTo>
                  <a:pt x="16763" y="566546"/>
                </a:moveTo>
                <a:lnTo>
                  <a:pt x="0" y="650113"/>
                </a:lnTo>
                <a:lnTo>
                  <a:pt x="76835" y="613409"/>
                </a:lnTo>
                <a:lnTo>
                  <a:pt x="64625" y="603884"/>
                </a:lnTo>
                <a:lnTo>
                  <a:pt x="44068" y="603884"/>
                </a:lnTo>
                <a:lnTo>
                  <a:pt x="34036" y="596138"/>
                </a:lnTo>
                <a:lnTo>
                  <a:pt x="41840" y="586109"/>
                </a:lnTo>
                <a:lnTo>
                  <a:pt x="16763" y="566546"/>
                </a:lnTo>
                <a:close/>
              </a:path>
              <a:path w="508000" h="650239">
                <a:moveTo>
                  <a:pt x="41840" y="586109"/>
                </a:moveTo>
                <a:lnTo>
                  <a:pt x="34036" y="596138"/>
                </a:lnTo>
                <a:lnTo>
                  <a:pt x="44068" y="603884"/>
                </a:lnTo>
                <a:lnTo>
                  <a:pt x="51834" y="593906"/>
                </a:lnTo>
                <a:lnTo>
                  <a:pt x="41840" y="586109"/>
                </a:lnTo>
                <a:close/>
              </a:path>
              <a:path w="508000" h="650239">
                <a:moveTo>
                  <a:pt x="51834" y="593906"/>
                </a:moveTo>
                <a:lnTo>
                  <a:pt x="44068" y="603884"/>
                </a:lnTo>
                <a:lnTo>
                  <a:pt x="64625" y="603884"/>
                </a:lnTo>
                <a:lnTo>
                  <a:pt x="51834" y="593906"/>
                </a:lnTo>
                <a:close/>
              </a:path>
              <a:path w="508000" h="650239">
                <a:moveTo>
                  <a:pt x="497967" y="0"/>
                </a:moveTo>
                <a:lnTo>
                  <a:pt x="41840" y="586109"/>
                </a:lnTo>
                <a:lnTo>
                  <a:pt x="51834" y="593906"/>
                </a:lnTo>
                <a:lnTo>
                  <a:pt x="507873" y="7874"/>
                </a:lnTo>
                <a:lnTo>
                  <a:pt x="49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26051" y="4293108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26051" y="4293109"/>
            <a:ext cx="0" cy="216535"/>
          </a:xfrm>
          <a:custGeom>
            <a:avLst/>
            <a:gdLst/>
            <a:ahLst/>
            <a:cxnLst/>
            <a:rect l="l" t="t" r="r" b="b"/>
            <a:pathLst>
              <a:path h="216535">
                <a:moveTo>
                  <a:pt x="0" y="0"/>
                </a:moveTo>
                <a:lnTo>
                  <a:pt x="0" y="21640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6051" y="4799076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5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6051" y="5085588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>
                <a:moveTo>
                  <a:pt x="0" y="0"/>
                </a:moveTo>
                <a:lnTo>
                  <a:pt x="576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2123" y="4293108"/>
            <a:ext cx="0" cy="792480"/>
          </a:xfrm>
          <a:custGeom>
            <a:avLst/>
            <a:gdLst/>
            <a:ahLst/>
            <a:cxnLst/>
            <a:rect l="l" t="t" r="r" b="b"/>
            <a:pathLst>
              <a:path h="792479">
                <a:moveTo>
                  <a:pt x="0" y="0"/>
                </a:moveTo>
                <a:lnTo>
                  <a:pt x="0" y="79248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6156" y="4799077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7"/>
                </a:moveTo>
                <a:lnTo>
                  <a:pt x="216407" y="216407"/>
                </a:lnTo>
                <a:lnTo>
                  <a:pt x="216407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97837" y="4622291"/>
            <a:ext cx="2295525" cy="609600"/>
          </a:xfrm>
          <a:custGeom>
            <a:avLst/>
            <a:gdLst/>
            <a:ahLst/>
            <a:cxnLst/>
            <a:rect l="l" t="t" r="r" b="b"/>
            <a:pathLst>
              <a:path w="2295525" h="609600">
                <a:moveTo>
                  <a:pt x="0" y="609599"/>
                </a:moveTo>
                <a:lnTo>
                  <a:pt x="2295143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97837" y="4293109"/>
            <a:ext cx="2197735" cy="939165"/>
          </a:xfrm>
          <a:custGeom>
            <a:avLst/>
            <a:gdLst/>
            <a:ahLst/>
            <a:cxnLst/>
            <a:rect l="l" t="t" r="r" b="b"/>
            <a:pathLst>
              <a:path w="2197735" h="939164">
                <a:moveTo>
                  <a:pt x="0" y="938784"/>
                </a:moveTo>
                <a:lnTo>
                  <a:pt x="2197608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727451" y="5760821"/>
            <a:ext cx="175894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Portal</a:t>
            </a:r>
            <a:r>
              <a:rPr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culling</a:t>
            </a:r>
          </a:p>
        </p:txBody>
      </p:sp>
      <p:sp>
        <p:nvSpPr>
          <p:cNvPr id="44" name="object 44"/>
          <p:cNvSpPr/>
          <p:nvPr/>
        </p:nvSpPr>
        <p:spPr>
          <a:xfrm>
            <a:off x="4258310" y="5015485"/>
            <a:ext cx="76200" cy="793115"/>
          </a:xfrm>
          <a:custGeom>
            <a:avLst/>
            <a:gdLst/>
            <a:ahLst/>
            <a:cxnLst/>
            <a:rect l="l" t="t" r="r" b="b"/>
            <a:pathLst>
              <a:path w="76200" h="793114">
                <a:moveTo>
                  <a:pt x="44498" y="76178"/>
                </a:moveTo>
                <a:lnTo>
                  <a:pt x="31798" y="76221"/>
                </a:lnTo>
                <a:lnTo>
                  <a:pt x="34543" y="792505"/>
                </a:lnTo>
                <a:lnTo>
                  <a:pt x="47243" y="792454"/>
                </a:lnTo>
                <a:lnTo>
                  <a:pt x="44498" y="76178"/>
                </a:lnTo>
                <a:close/>
              </a:path>
              <a:path w="76200" h="793114">
                <a:moveTo>
                  <a:pt x="37845" y="0"/>
                </a:moveTo>
                <a:lnTo>
                  <a:pt x="0" y="76327"/>
                </a:lnTo>
                <a:lnTo>
                  <a:pt x="31798" y="76221"/>
                </a:lnTo>
                <a:lnTo>
                  <a:pt x="31750" y="63500"/>
                </a:lnTo>
                <a:lnTo>
                  <a:pt x="69861" y="63500"/>
                </a:lnTo>
                <a:lnTo>
                  <a:pt x="37845" y="0"/>
                </a:lnTo>
                <a:close/>
              </a:path>
              <a:path w="76200" h="793114">
                <a:moveTo>
                  <a:pt x="44450" y="63500"/>
                </a:moveTo>
                <a:lnTo>
                  <a:pt x="31750" y="63500"/>
                </a:lnTo>
                <a:lnTo>
                  <a:pt x="31798" y="76221"/>
                </a:lnTo>
                <a:lnTo>
                  <a:pt x="44498" y="76178"/>
                </a:lnTo>
                <a:lnTo>
                  <a:pt x="44450" y="63500"/>
                </a:lnTo>
                <a:close/>
              </a:path>
              <a:path w="76200" h="793114">
                <a:moveTo>
                  <a:pt x="69861" y="63500"/>
                </a:moveTo>
                <a:lnTo>
                  <a:pt x="44450" y="63500"/>
                </a:lnTo>
                <a:lnTo>
                  <a:pt x="44498" y="76178"/>
                </a:lnTo>
                <a:lnTo>
                  <a:pt x="76200" y="76073"/>
                </a:lnTo>
                <a:lnTo>
                  <a:pt x="6986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42461" y="4366260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7"/>
                </a:moveTo>
                <a:lnTo>
                  <a:pt x="216407" y="216407"/>
                </a:lnTo>
                <a:lnTo>
                  <a:pt x="216407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50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>
            <a:extLst>
              <a:ext uri="{FF2B5EF4-FFF2-40B4-BE49-F238E27FC236}">
                <a16:creationId xmlns:a16="http://schemas.microsoft.com/office/drawing/2014/main" id="{3A00486F-DADD-7F48-84C3-98B81FFC753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View Frustum Culling Goal</a:t>
            </a:r>
          </a:p>
          <a:p>
            <a:pPr lvl="1"/>
            <a:r>
              <a:rPr lang="en-US" altLang="en-US" dirty="0"/>
              <a:t>Quickly eliminate large portions of the scene which will not be visible in the final image</a:t>
            </a:r>
          </a:p>
          <a:p>
            <a:pPr lvl="2"/>
            <a:r>
              <a:rPr lang="en-US" altLang="en-US" dirty="0"/>
              <a:t>Not the exact visibility solution, but a quick-and-dirty conservative estimate of which primitives might be visible</a:t>
            </a:r>
          </a:p>
          <a:p>
            <a:pPr lvl="3"/>
            <a:r>
              <a:rPr lang="en-US" altLang="en-US" dirty="0"/>
              <a:t>Z-buffer &amp; clipping this for the exact solution</a:t>
            </a:r>
          </a:p>
          <a:p>
            <a:pPr lvl="2"/>
            <a:r>
              <a:rPr lang="en-US" altLang="en-US" dirty="0"/>
              <a:t>This conservative estimate is called the potentially visible set or PVS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A43AA-FF7E-CC45-9ECC-EE976F2E8E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4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DDEE07-5406-4645-B385-850A3950E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536444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View frustum culling</a:t>
            </a:r>
          </a:p>
          <a:p>
            <a:pPr lvl="1"/>
            <a:r>
              <a:rPr lang="en-US" dirty="0"/>
              <a:t>Remove object not inside view frustum (VF)</a:t>
            </a:r>
          </a:p>
          <a:p>
            <a:pPr lvl="1"/>
            <a:r>
              <a:rPr lang="en-US" dirty="0"/>
              <a:t>Complete test is called exclusion/inclusion/intersection test</a:t>
            </a:r>
          </a:p>
          <a:p>
            <a:pPr lvl="2"/>
            <a:r>
              <a:rPr lang="en-US" dirty="0"/>
              <a:t>Exclusion a BV is completely outside the VF, thus not rendered</a:t>
            </a:r>
          </a:p>
          <a:p>
            <a:pPr lvl="2"/>
            <a:r>
              <a:rPr lang="en-US" dirty="0"/>
              <a:t>Inclusion the BV is completely inside the VF, thus rendered</a:t>
            </a:r>
          </a:p>
          <a:p>
            <a:pPr lvl="2"/>
            <a:r>
              <a:rPr lang="en-US" dirty="0"/>
              <a:t>Intersection, part of the BV is inside, part is outside. Here we have a few options.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53B86410-2294-F943-A49B-997265A502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0D20A4C-A9D9-3340-86F1-6B55064D5198}"/>
              </a:ext>
            </a:extLst>
          </p:cNvPr>
          <p:cNvSpPr/>
          <p:nvPr/>
        </p:nvSpPr>
        <p:spPr>
          <a:xfrm>
            <a:off x="7994651" y="2406601"/>
            <a:ext cx="2447925" cy="2810510"/>
          </a:xfrm>
          <a:custGeom>
            <a:avLst/>
            <a:gdLst/>
            <a:ahLst/>
            <a:cxnLst/>
            <a:rect l="l" t="t" r="r" b="b"/>
            <a:pathLst>
              <a:path w="2447925" h="2810510">
                <a:moveTo>
                  <a:pt x="0" y="2810256"/>
                </a:moveTo>
                <a:lnTo>
                  <a:pt x="2447543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9B86BA6-0546-EA42-9DC3-85D9E0F2A159}"/>
              </a:ext>
            </a:extLst>
          </p:cNvPr>
          <p:cNvSpPr/>
          <p:nvPr/>
        </p:nvSpPr>
        <p:spPr>
          <a:xfrm>
            <a:off x="7994650" y="5216857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BC7E1E11-F1CF-3D49-8545-A8BE9758745A}"/>
              </a:ext>
            </a:extLst>
          </p:cNvPr>
          <p:cNvSpPr/>
          <p:nvPr/>
        </p:nvSpPr>
        <p:spPr>
          <a:xfrm>
            <a:off x="7825788" y="5151222"/>
            <a:ext cx="327025" cy="165735"/>
          </a:xfrm>
          <a:custGeom>
            <a:avLst/>
            <a:gdLst/>
            <a:ahLst/>
            <a:cxnLst/>
            <a:rect l="l" t="t" r="r" b="b"/>
            <a:pathLst>
              <a:path w="327025" h="165735">
                <a:moveTo>
                  <a:pt x="152960" y="0"/>
                </a:moveTo>
                <a:lnTo>
                  <a:pt x="65580" y="15618"/>
                </a:lnTo>
                <a:lnTo>
                  <a:pt x="0" y="83822"/>
                </a:lnTo>
                <a:lnTo>
                  <a:pt x="65580" y="152025"/>
                </a:lnTo>
                <a:lnTo>
                  <a:pt x="120769" y="165724"/>
                </a:lnTo>
                <a:lnTo>
                  <a:pt x="205184" y="165724"/>
                </a:lnTo>
                <a:lnTo>
                  <a:pt x="288564" y="128750"/>
                </a:lnTo>
                <a:lnTo>
                  <a:pt x="326997" y="94575"/>
                </a:lnTo>
                <a:lnTo>
                  <a:pt x="220918" y="5606"/>
                </a:lnTo>
                <a:lnTo>
                  <a:pt x="152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0F577E9-55C5-FD41-8B67-E01CAB3F1C28}"/>
              </a:ext>
            </a:extLst>
          </p:cNvPr>
          <p:cNvSpPr/>
          <p:nvPr/>
        </p:nvSpPr>
        <p:spPr>
          <a:xfrm>
            <a:off x="7790625" y="5139006"/>
            <a:ext cx="386715" cy="115570"/>
          </a:xfrm>
          <a:custGeom>
            <a:avLst/>
            <a:gdLst/>
            <a:ahLst/>
            <a:cxnLst/>
            <a:rect l="l" t="t" r="r" b="b"/>
            <a:pathLst>
              <a:path w="386715" h="115570">
                <a:moveTo>
                  <a:pt x="291125" y="31075"/>
                </a:moveTo>
                <a:lnTo>
                  <a:pt x="195984" y="31075"/>
                </a:lnTo>
                <a:lnTo>
                  <a:pt x="214683" y="32993"/>
                </a:lnTo>
                <a:lnTo>
                  <a:pt x="224624" y="35048"/>
                </a:lnTo>
                <a:lnTo>
                  <a:pt x="260378" y="48896"/>
                </a:lnTo>
                <a:lnTo>
                  <a:pt x="265125" y="51693"/>
                </a:lnTo>
                <a:lnTo>
                  <a:pt x="269871" y="54057"/>
                </a:lnTo>
                <a:lnTo>
                  <a:pt x="272101" y="55827"/>
                </a:lnTo>
                <a:lnTo>
                  <a:pt x="274331" y="57151"/>
                </a:lnTo>
                <a:lnTo>
                  <a:pt x="276549" y="58772"/>
                </a:lnTo>
                <a:lnTo>
                  <a:pt x="278779" y="60096"/>
                </a:lnTo>
                <a:lnTo>
                  <a:pt x="280859" y="61866"/>
                </a:lnTo>
                <a:lnTo>
                  <a:pt x="283077" y="63487"/>
                </a:lnTo>
                <a:lnTo>
                  <a:pt x="285307" y="64960"/>
                </a:lnTo>
                <a:lnTo>
                  <a:pt x="287238" y="66717"/>
                </a:lnTo>
                <a:lnTo>
                  <a:pt x="289306" y="68054"/>
                </a:lnTo>
                <a:lnTo>
                  <a:pt x="291536" y="69811"/>
                </a:lnTo>
                <a:lnTo>
                  <a:pt x="293317" y="71284"/>
                </a:lnTo>
                <a:lnTo>
                  <a:pt x="297030" y="74972"/>
                </a:lnTo>
                <a:lnTo>
                  <a:pt x="298961" y="76445"/>
                </a:lnTo>
                <a:lnTo>
                  <a:pt x="301029" y="78213"/>
                </a:lnTo>
                <a:lnTo>
                  <a:pt x="302511" y="79686"/>
                </a:lnTo>
                <a:lnTo>
                  <a:pt x="304442" y="81159"/>
                </a:lnTo>
                <a:lnTo>
                  <a:pt x="305925" y="82927"/>
                </a:lnTo>
                <a:lnTo>
                  <a:pt x="307706" y="84400"/>
                </a:lnTo>
                <a:lnTo>
                  <a:pt x="312452" y="89114"/>
                </a:lnTo>
                <a:lnTo>
                  <a:pt x="314234" y="90587"/>
                </a:lnTo>
                <a:lnTo>
                  <a:pt x="315417" y="92059"/>
                </a:lnTo>
                <a:lnTo>
                  <a:pt x="317049" y="93386"/>
                </a:lnTo>
                <a:lnTo>
                  <a:pt x="318544" y="95006"/>
                </a:lnTo>
                <a:lnTo>
                  <a:pt x="319429" y="96479"/>
                </a:lnTo>
                <a:lnTo>
                  <a:pt x="320911" y="97510"/>
                </a:lnTo>
                <a:lnTo>
                  <a:pt x="323291" y="100309"/>
                </a:lnTo>
                <a:lnTo>
                  <a:pt x="327439" y="105023"/>
                </a:lnTo>
                <a:lnTo>
                  <a:pt x="333232" y="112240"/>
                </a:lnTo>
                <a:lnTo>
                  <a:pt x="335151" y="114450"/>
                </a:lnTo>
                <a:lnTo>
                  <a:pt x="386340" y="115334"/>
                </a:lnTo>
                <a:lnTo>
                  <a:pt x="382192" y="108999"/>
                </a:lnTo>
                <a:lnTo>
                  <a:pt x="377146" y="102224"/>
                </a:lnTo>
                <a:lnTo>
                  <a:pt x="373882" y="97804"/>
                </a:lnTo>
                <a:lnTo>
                  <a:pt x="370170" y="93386"/>
                </a:lnTo>
                <a:lnTo>
                  <a:pt x="365872" y="88377"/>
                </a:lnTo>
                <a:lnTo>
                  <a:pt x="363642" y="85578"/>
                </a:lnTo>
                <a:lnTo>
                  <a:pt x="360976" y="83074"/>
                </a:lnTo>
                <a:lnTo>
                  <a:pt x="359344" y="81601"/>
                </a:lnTo>
                <a:lnTo>
                  <a:pt x="358148" y="80422"/>
                </a:lnTo>
                <a:lnTo>
                  <a:pt x="356965" y="78950"/>
                </a:lnTo>
                <a:lnTo>
                  <a:pt x="355482" y="77624"/>
                </a:lnTo>
                <a:lnTo>
                  <a:pt x="354149" y="76150"/>
                </a:lnTo>
                <a:lnTo>
                  <a:pt x="352368" y="74677"/>
                </a:lnTo>
                <a:lnTo>
                  <a:pt x="347920" y="70257"/>
                </a:lnTo>
                <a:lnTo>
                  <a:pt x="346139" y="68933"/>
                </a:lnTo>
                <a:lnTo>
                  <a:pt x="344656" y="67460"/>
                </a:lnTo>
                <a:lnTo>
                  <a:pt x="342875" y="65987"/>
                </a:lnTo>
                <a:lnTo>
                  <a:pt x="341392" y="64812"/>
                </a:lnTo>
                <a:lnTo>
                  <a:pt x="339760" y="63339"/>
                </a:lnTo>
                <a:lnTo>
                  <a:pt x="337680" y="61866"/>
                </a:lnTo>
                <a:lnTo>
                  <a:pt x="336197" y="60245"/>
                </a:lnTo>
                <a:lnTo>
                  <a:pt x="334266" y="59069"/>
                </a:lnTo>
                <a:lnTo>
                  <a:pt x="332485" y="57299"/>
                </a:lnTo>
                <a:lnTo>
                  <a:pt x="330404" y="55827"/>
                </a:lnTo>
                <a:lnTo>
                  <a:pt x="328473" y="54639"/>
                </a:lnTo>
                <a:lnTo>
                  <a:pt x="324175" y="51693"/>
                </a:lnTo>
                <a:lnTo>
                  <a:pt x="320176" y="48599"/>
                </a:lnTo>
                <a:lnTo>
                  <a:pt x="316015" y="46248"/>
                </a:lnTo>
                <a:lnTo>
                  <a:pt x="311418" y="43154"/>
                </a:lnTo>
                <a:lnTo>
                  <a:pt x="302810" y="37709"/>
                </a:lnTo>
                <a:lnTo>
                  <a:pt x="298213" y="35196"/>
                </a:lnTo>
                <a:lnTo>
                  <a:pt x="293467" y="32548"/>
                </a:lnTo>
                <a:lnTo>
                  <a:pt x="291125" y="31075"/>
                </a:lnTo>
                <a:close/>
              </a:path>
              <a:path w="386715" h="115570">
                <a:moveTo>
                  <a:pt x="174182" y="0"/>
                </a:moveTo>
                <a:lnTo>
                  <a:pt x="137531" y="3675"/>
                </a:lnTo>
                <a:lnTo>
                  <a:pt x="133968" y="4418"/>
                </a:lnTo>
                <a:lnTo>
                  <a:pt x="130704" y="5296"/>
                </a:lnTo>
                <a:lnTo>
                  <a:pt x="127291" y="6175"/>
                </a:lnTo>
                <a:lnTo>
                  <a:pt x="124027" y="7512"/>
                </a:lnTo>
                <a:lnTo>
                  <a:pt x="120763" y="8984"/>
                </a:lnTo>
                <a:lnTo>
                  <a:pt x="117362" y="10160"/>
                </a:lnTo>
                <a:lnTo>
                  <a:pt x="114098" y="11633"/>
                </a:lnTo>
                <a:lnTo>
                  <a:pt x="110535" y="13105"/>
                </a:lnTo>
                <a:lnTo>
                  <a:pt x="107271" y="14727"/>
                </a:lnTo>
                <a:lnTo>
                  <a:pt x="103857" y="16645"/>
                </a:lnTo>
                <a:lnTo>
                  <a:pt x="102375" y="17375"/>
                </a:lnTo>
                <a:lnTo>
                  <a:pt x="99111" y="19442"/>
                </a:lnTo>
                <a:lnTo>
                  <a:pt x="97628" y="20321"/>
                </a:lnTo>
                <a:lnTo>
                  <a:pt x="95847" y="21063"/>
                </a:lnTo>
                <a:lnTo>
                  <a:pt x="94364" y="22387"/>
                </a:lnTo>
                <a:lnTo>
                  <a:pt x="87831" y="26360"/>
                </a:lnTo>
                <a:lnTo>
                  <a:pt x="75369" y="35196"/>
                </a:lnTo>
                <a:lnTo>
                  <a:pt x="69137" y="39763"/>
                </a:lnTo>
                <a:lnTo>
                  <a:pt x="63648" y="44627"/>
                </a:lnTo>
                <a:lnTo>
                  <a:pt x="57565" y="49639"/>
                </a:lnTo>
                <a:lnTo>
                  <a:pt x="19733" y="87345"/>
                </a:lnTo>
                <a:lnTo>
                  <a:pt x="16468" y="91323"/>
                </a:lnTo>
                <a:lnTo>
                  <a:pt x="12907" y="94859"/>
                </a:lnTo>
                <a:lnTo>
                  <a:pt x="10237" y="98246"/>
                </a:lnTo>
                <a:lnTo>
                  <a:pt x="7418" y="101193"/>
                </a:lnTo>
                <a:lnTo>
                  <a:pt x="3412" y="106496"/>
                </a:lnTo>
                <a:lnTo>
                  <a:pt x="0" y="110768"/>
                </a:lnTo>
                <a:lnTo>
                  <a:pt x="57120" y="109737"/>
                </a:lnTo>
                <a:lnTo>
                  <a:pt x="60088" y="103254"/>
                </a:lnTo>
                <a:lnTo>
                  <a:pt x="62164" y="99720"/>
                </a:lnTo>
                <a:lnTo>
                  <a:pt x="64093" y="96037"/>
                </a:lnTo>
                <a:lnTo>
                  <a:pt x="66616" y="92059"/>
                </a:lnTo>
                <a:lnTo>
                  <a:pt x="69880" y="87787"/>
                </a:lnTo>
                <a:lnTo>
                  <a:pt x="72847" y="83074"/>
                </a:lnTo>
                <a:lnTo>
                  <a:pt x="98513" y="59354"/>
                </a:lnTo>
                <a:lnTo>
                  <a:pt x="101328" y="57299"/>
                </a:lnTo>
                <a:lnTo>
                  <a:pt x="107271" y="54354"/>
                </a:lnTo>
                <a:lnTo>
                  <a:pt x="110535" y="53166"/>
                </a:lnTo>
                <a:lnTo>
                  <a:pt x="113799" y="51409"/>
                </a:lnTo>
                <a:lnTo>
                  <a:pt x="120028" y="48599"/>
                </a:lnTo>
                <a:lnTo>
                  <a:pt x="123591" y="47127"/>
                </a:lnTo>
                <a:lnTo>
                  <a:pt x="127004" y="45654"/>
                </a:lnTo>
                <a:lnTo>
                  <a:pt x="129969" y="44478"/>
                </a:lnTo>
                <a:lnTo>
                  <a:pt x="133532" y="43005"/>
                </a:lnTo>
                <a:lnTo>
                  <a:pt x="136946" y="41681"/>
                </a:lnTo>
                <a:lnTo>
                  <a:pt x="140496" y="40505"/>
                </a:lnTo>
                <a:lnTo>
                  <a:pt x="144208" y="39033"/>
                </a:lnTo>
                <a:lnTo>
                  <a:pt x="147771" y="37993"/>
                </a:lnTo>
                <a:lnTo>
                  <a:pt x="151185" y="36817"/>
                </a:lnTo>
                <a:lnTo>
                  <a:pt x="155047" y="35939"/>
                </a:lnTo>
                <a:lnTo>
                  <a:pt x="158747" y="34763"/>
                </a:lnTo>
                <a:lnTo>
                  <a:pt x="166757" y="33290"/>
                </a:lnTo>
                <a:lnTo>
                  <a:pt x="170769" y="32845"/>
                </a:lnTo>
                <a:lnTo>
                  <a:pt x="178929" y="31521"/>
                </a:lnTo>
                <a:lnTo>
                  <a:pt x="195984" y="31075"/>
                </a:lnTo>
                <a:lnTo>
                  <a:pt x="291125" y="31075"/>
                </a:lnTo>
                <a:lnTo>
                  <a:pt x="289019" y="29751"/>
                </a:lnTo>
                <a:lnTo>
                  <a:pt x="284559" y="27536"/>
                </a:lnTo>
                <a:lnTo>
                  <a:pt x="279227" y="25036"/>
                </a:lnTo>
                <a:lnTo>
                  <a:pt x="274618" y="22820"/>
                </a:lnTo>
                <a:lnTo>
                  <a:pt x="269871" y="20321"/>
                </a:lnTo>
                <a:lnTo>
                  <a:pt x="264826" y="18402"/>
                </a:lnTo>
                <a:lnTo>
                  <a:pt x="259780" y="16348"/>
                </a:lnTo>
                <a:lnTo>
                  <a:pt x="222108" y="4999"/>
                </a:lnTo>
                <a:lnTo>
                  <a:pt x="186640" y="284"/>
                </a:lnTo>
                <a:lnTo>
                  <a:pt x="174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50234CA-75F6-FB44-AA0A-8C28AB495233}"/>
              </a:ext>
            </a:extLst>
          </p:cNvPr>
          <p:cNvSpPr/>
          <p:nvPr/>
        </p:nvSpPr>
        <p:spPr>
          <a:xfrm>
            <a:off x="7792109" y="5236810"/>
            <a:ext cx="381635" cy="97790"/>
          </a:xfrm>
          <a:custGeom>
            <a:avLst/>
            <a:gdLst/>
            <a:ahLst/>
            <a:cxnLst/>
            <a:rect l="l" t="t" r="r" b="b"/>
            <a:pathLst>
              <a:path w="381634" h="97789">
                <a:moveTo>
                  <a:pt x="46438" y="0"/>
                </a:moveTo>
                <a:lnTo>
                  <a:pt x="0" y="10458"/>
                </a:lnTo>
                <a:lnTo>
                  <a:pt x="1483" y="12669"/>
                </a:lnTo>
                <a:lnTo>
                  <a:pt x="13204" y="26220"/>
                </a:lnTo>
                <a:lnTo>
                  <a:pt x="17951" y="30934"/>
                </a:lnTo>
                <a:lnTo>
                  <a:pt x="20474" y="33733"/>
                </a:lnTo>
                <a:lnTo>
                  <a:pt x="23145" y="36237"/>
                </a:lnTo>
                <a:lnTo>
                  <a:pt x="26261" y="38889"/>
                </a:lnTo>
                <a:lnTo>
                  <a:pt x="29227" y="41687"/>
                </a:lnTo>
                <a:lnTo>
                  <a:pt x="32491" y="44339"/>
                </a:lnTo>
                <a:lnTo>
                  <a:pt x="35755" y="47432"/>
                </a:lnTo>
                <a:lnTo>
                  <a:pt x="39168" y="50084"/>
                </a:lnTo>
                <a:lnTo>
                  <a:pt x="42877" y="52588"/>
                </a:lnTo>
                <a:lnTo>
                  <a:pt x="46734" y="55535"/>
                </a:lnTo>
                <a:lnTo>
                  <a:pt x="50592" y="58038"/>
                </a:lnTo>
                <a:lnTo>
                  <a:pt x="54894" y="60985"/>
                </a:lnTo>
                <a:lnTo>
                  <a:pt x="63352" y="66288"/>
                </a:lnTo>
                <a:lnTo>
                  <a:pt x="68099" y="68644"/>
                </a:lnTo>
                <a:lnTo>
                  <a:pt x="72551" y="71001"/>
                </a:lnTo>
                <a:lnTo>
                  <a:pt x="77298" y="73211"/>
                </a:lnTo>
                <a:lnTo>
                  <a:pt x="82343" y="75420"/>
                </a:lnTo>
                <a:lnTo>
                  <a:pt x="87387" y="77336"/>
                </a:lnTo>
                <a:lnTo>
                  <a:pt x="97029" y="81165"/>
                </a:lnTo>
                <a:lnTo>
                  <a:pt x="140059" y="93834"/>
                </a:lnTo>
                <a:lnTo>
                  <a:pt x="174031" y="97222"/>
                </a:lnTo>
                <a:lnTo>
                  <a:pt x="199695" y="97222"/>
                </a:lnTo>
                <a:lnTo>
                  <a:pt x="205488" y="96780"/>
                </a:lnTo>
                <a:lnTo>
                  <a:pt x="211418" y="96190"/>
                </a:lnTo>
                <a:lnTo>
                  <a:pt x="217360" y="95454"/>
                </a:lnTo>
                <a:lnTo>
                  <a:pt x="224175" y="95012"/>
                </a:lnTo>
                <a:lnTo>
                  <a:pt x="230553" y="94276"/>
                </a:lnTo>
                <a:lnTo>
                  <a:pt x="238127" y="93539"/>
                </a:lnTo>
                <a:lnTo>
                  <a:pt x="245390" y="92508"/>
                </a:lnTo>
                <a:lnTo>
                  <a:pt x="249402" y="92066"/>
                </a:lnTo>
                <a:lnTo>
                  <a:pt x="252815" y="91477"/>
                </a:lnTo>
                <a:lnTo>
                  <a:pt x="256528" y="90740"/>
                </a:lnTo>
                <a:lnTo>
                  <a:pt x="260377" y="89856"/>
                </a:lnTo>
                <a:lnTo>
                  <a:pt x="264090" y="89120"/>
                </a:lnTo>
                <a:lnTo>
                  <a:pt x="267503" y="88236"/>
                </a:lnTo>
                <a:lnTo>
                  <a:pt x="274629" y="85879"/>
                </a:lnTo>
                <a:lnTo>
                  <a:pt x="278030" y="85142"/>
                </a:lnTo>
                <a:lnTo>
                  <a:pt x="284857" y="82344"/>
                </a:lnTo>
                <a:lnTo>
                  <a:pt x="288270" y="81165"/>
                </a:lnTo>
                <a:lnTo>
                  <a:pt x="291534" y="79839"/>
                </a:lnTo>
                <a:lnTo>
                  <a:pt x="294499" y="78367"/>
                </a:lnTo>
                <a:lnTo>
                  <a:pt x="297763" y="77189"/>
                </a:lnTo>
                <a:lnTo>
                  <a:pt x="301326" y="75715"/>
                </a:lnTo>
                <a:lnTo>
                  <a:pt x="304005" y="73947"/>
                </a:lnTo>
                <a:lnTo>
                  <a:pt x="307269" y="72475"/>
                </a:lnTo>
                <a:lnTo>
                  <a:pt x="309935" y="71001"/>
                </a:lnTo>
                <a:lnTo>
                  <a:pt x="313049" y="69233"/>
                </a:lnTo>
                <a:lnTo>
                  <a:pt x="316014" y="67761"/>
                </a:lnTo>
                <a:lnTo>
                  <a:pt x="318693" y="65993"/>
                </a:lnTo>
                <a:lnTo>
                  <a:pt x="321807" y="64519"/>
                </a:lnTo>
                <a:lnTo>
                  <a:pt x="324174" y="62752"/>
                </a:lnTo>
                <a:lnTo>
                  <a:pt x="329668" y="59216"/>
                </a:lnTo>
                <a:lnTo>
                  <a:pt x="330287" y="58775"/>
                </a:lnTo>
                <a:lnTo>
                  <a:pt x="201177" y="58775"/>
                </a:lnTo>
                <a:lnTo>
                  <a:pt x="178180" y="57596"/>
                </a:lnTo>
                <a:lnTo>
                  <a:pt x="140059" y="52293"/>
                </a:lnTo>
                <a:lnTo>
                  <a:pt x="101327" y="39920"/>
                </a:lnTo>
                <a:lnTo>
                  <a:pt x="92133" y="35206"/>
                </a:lnTo>
                <a:lnTo>
                  <a:pt x="87831" y="32996"/>
                </a:lnTo>
                <a:lnTo>
                  <a:pt x="83678" y="30787"/>
                </a:lnTo>
                <a:lnTo>
                  <a:pt x="79820" y="27989"/>
                </a:lnTo>
                <a:lnTo>
                  <a:pt x="76408" y="26073"/>
                </a:lnTo>
                <a:lnTo>
                  <a:pt x="72847" y="23275"/>
                </a:lnTo>
                <a:lnTo>
                  <a:pt x="69880" y="21359"/>
                </a:lnTo>
                <a:lnTo>
                  <a:pt x="66912" y="18855"/>
                </a:lnTo>
                <a:lnTo>
                  <a:pt x="64093" y="16792"/>
                </a:lnTo>
                <a:lnTo>
                  <a:pt x="61125" y="14583"/>
                </a:lnTo>
                <a:lnTo>
                  <a:pt x="58900" y="12374"/>
                </a:lnTo>
                <a:lnTo>
                  <a:pt x="54598" y="8691"/>
                </a:lnTo>
                <a:lnTo>
                  <a:pt x="51630" y="5450"/>
                </a:lnTo>
                <a:lnTo>
                  <a:pt x="50148" y="4272"/>
                </a:lnTo>
                <a:lnTo>
                  <a:pt x="48218" y="1768"/>
                </a:lnTo>
                <a:lnTo>
                  <a:pt x="46438" y="0"/>
                </a:lnTo>
                <a:close/>
              </a:path>
              <a:path w="381634" h="97789">
                <a:moveTo>
                  <a:pt x="341976" y="6186"/>
                </a:moveTo>
                <a:lnTo>
                  <a:pt x="337977" y="9427"/>
                </a:lnTo>
                <a:lnTo>
                  <a:pt x="333231" y="13110"/>
                </a:lnTo>
                <a:lnTo>
                  <a:pt x="327289" y="18119"/>
                </a:lnTo>
                <a:lnTo>
                  <a:pt x="319727" y="23275"/>
                </a:lnTo>
                <a:lnTo>
                  <a:pt x="311567" y="29314"/>
                </a:lnTo>
                <a:lnTo>
                  <a:pt x="302510" y="34912"/>
                </a:lnTo>
                <a:lnTo>
                  <a:pt x="300292" y="36237"/>
                </a:lnTo>
                <a:lnTo>
                  <a:pt x="298062" y="37710"/>
                </a:lnTo>
                <a:lnTo>
                  <a:pt x="295546" y="38889"/>
                </a:lnTo>
                <a:lnTo>
                  <a:pt x="293316" y="40362"/>
                </a:lnTo>
                <a:lnTo>
                  <a:pt x="290799" y="41393"/>
                </a:lnTo>
                <a:lnTo>
                  <a:pt x="287971" y="42718"/>
                </a:lnTo>
                <a:lnTo>
                  <a:pt x="285604" y="43896"/>
                </a:lnTo>
                <a:lnTo>
                  <a:pt x="282789" y="45076"/>
                </a:lnTo>
                <a:lnTo>
                  <a:pt x="280111" y="46401"/>
                </a:lnTo>
                <a:lnTo>
                  <a:pt x="276996" y="47579"/>
                </a:lnTo>
                <a:lnTo>
                  <a:pt x="273882" y="48610"/>
                </a:lnTo>
                <a:lnTo>
                  <a:pt x="270618" y="49790"/>
                </a:lnTo>
                <a:lnTo>
                  <a:pt x="267055" y="50673"/>
                </a:lnTo>
                <a:lnTo>
                  <a:pt x="263791" y="51852"/>
                </a:lnTo>
                <a:lnTo>
                  <a:pt x="260078" y="52588"/>
                </a:lnTo>
                <a:lnTo>
                  <a:pt x="221957" y="58333"/>
                </a:lnTo>
                <a:lnTo>
                  <a:pt x="211717" y="58480"/>
                </a:lnTo>
                <a:lnTo>
                  <a:pt x="201177" y="58775"/>
                </a:lnTo>
                <a:lnTo>
                  <a:pt x="330287" y="58775"/>
                </a:lnTo>
                <a:lnTo>
                  <a:pt x="334415" y="55829"/>
                </a:lnTo>
                <a:lnTo>
                  <a:pt x="339460" y="52293"/>
                </a:lnTo>
                <a:lnTo>
                  <a:pt x="343907" y="48905"/>
                </a:lnTo>
                <a:lnTo>
                  <a:pt x="348504" y="45076"/>
                </a:lnTo>
                <a:lnTo>
                  <a:pt x="352665" y="42129"/>
                </a:lnTo>
                <a:lnTo>
                  <a:pt x="381593" y="13110"/>
                </a:lnTo>
                <a:lnTo>
                  <a:pt x="341976" y="6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B8C34B3-C09A-C348-85B9-E668C48B6CD4}"/>
              </a:ext>
            </a:extLst>
          </p:cNvPr>
          <p:cNvSpPr/>
          <p:nvPr/>
        </p:nvSpPr>
        <p:spPr>
          <a:xfrm>
            <a:off x="7934099" y="5182458"/>
            <a:ext cx="99551" cy="98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FD9D410C-67F5-E743-852E-410889972F1E}"/>
              </a:ext>
            </a:extLst>
          </p:cNvPr>
          <p:cNvSpPr/>
          <p:nvPr/>
        </p:nvSpPr>
        <p:spPr>
          <a:xfrm>
            <a:off x="7758431" y="5071980"/>
            <a:ext cx="214687" cy="142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4558A22-876C-A449-AC7F-356C32FF5D97}"/>
              </a:ext>
            </a:extLst>
          </p:cNvPr>
          <p:cNvSpPr/>
          <p:nvPr/>
        </p:nvSpPr>
        <p:spPr>
          <a:xfrm>
            <a:off x="8004573" y="5075951"/>
            <a:ext cx="39370" cy="50800"/>
          </a:xfrm>
          <a:custGeom>
            <a:avLst/>
            <a:gdLst/>
            <a:ahLst/>
            <a:cxnLst/>
            <a:rect l="l" t="t" r="r" b="b"/>
            <a:pathLst>
              <a:path w="39369" h="50800">
                <a:moveTo>
                  <a:pt x="6664" y="0"/>
                </a:moveTo>
                <a:lnTo>
                  <a:pt x="0" y="46990"/>
                </a:lnTo>
                <a:lnTo>
                  <a:pt x="25364" y="50678"/>
                </a:lnTo>
                <a:lnTo>
                  <a:pt x="39304" y="8984"/>
                </a:lnTo>
                <a:lnTo>
                  <a:pt x="6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C45B5E-FF78-EA4D-96A0-5D739BBB3504}"/>
              </a:ext>
            </a:extLst>
          </p:cNvPr>
          <p:cNvSpPr/>
          <p:nvPr/>
        </p:nvSpPr>
        <p:spPr>
          <a:xfrm>
            <a:off x="8067174" y="5098339"/>
            <a:ext cx="139316" cy="124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A7D7B330-5BB5-2042-B8E7-F046F97ABC4F}"/>
              </a:ext>
            </a:extLst>
          </p:cNvPr>
          <p:cNvSpPr/>
          <p:nvPr/>
        </p:nvSpPr>
        <p:spPr>
          <a:xfrm>
            <a:off x="9609584" y="3505200"/>
            <a:ext cx="73660" cy="289560"/>
          </a:xfrm>
          <a:custGeom>
            <a:avLst/>
            <a:gdLst/>
            <a:ahLst/>
            <a:cxnLst/>
            <a:rect l="l" t="t" r="r" b="b"/>
            <a:pathLst>
              <a:path w="73660" h="289560">
                <a:moveTo>
                  <a:pt x="0" y="289560"/>
                </a:moveTo>
                <a:lnTo>
                  <a:pt x="73151" y="0"/>
                </a:lnTo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D7A1724D-29FC-3B40-98C8-75C78222EE8E}"/>
              </a:ext>
            </a:extLst>
          </p:cNvPr>
          <p:cNvSpPr/>
          <p:nvPr/>
        </p:nvSpPr>
        <p:spPr>
          <a:xfrm>
            <a:off x="9682736" y="3505200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143256" y="0"/>
                </a:moveTo>
                <a:lnTo>
                  <a:pt x="0" y="0"/>
                </a:lnTo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5276321C-669B-4144-B4E5-EB2EBB0BFCA9}"/>
              </a:ext>
            </a:extLst>
          </p:cNvPr>
          <p:cNvSpPr/>
          <p:nvPr/>
        </p:nvSpPr>
        <p:spPr>
          <a:xfrm>
            <a:off x="9825991" y="3505201"/>
            <a:ext cx="73660" cy="216535"/>
          </a:xfrm>
          <a:custGeom>
            <a:avLst/>
            <a:gdLst/>
            <a:ahLst/>
            <a:cxnLst/>
            <a:rect l="l" t="t" r="r" b="b"/>
            <a:pathLst>
              <a:path w="73660" h="216535">
                <a:moveTo>
                  <a:pt x="0" y="0"/>
                </a:moveTo>
                <a:lnTo>
                  <a:pt x="73151" y="216407"/>
                </a:lnTo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773A0FC4-9352-9E4A-8E0F-4E1CB2882069}"/>
              </a:ext>
            </a:extLst>
          </p:cNvPr>
          <p:cNvSpPr/>
          <p:nvPr/>
        </p:nvSpPr>
        <p:spPr>
          <a:xfrm>
            <a:off x="9752841" y="3721609"/>
            <a:ext cx="146685" cy="216535"/>
          </a:xfrm>
          <a:custGeom>
            <a:avLst/>
            <a:gdLst/>
            <a:ahLst/>
            <a:cxnLst/>
            <a:rect l="l" t="t" r="r" b="b"/>
            <a:pathLst>
              <a:path w="146685" h="216535">
                <a:moveTo>
                  <a:pt x="146303" y="0"/>
                </a:moveTo>
                <a:lnTo>
                  <a:pt x="0" y="216407"/>
                </a:lnTo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04DBFCF-492A-0141-ABC1-101AA7A5D0C6}"/>
              </a:ext>
            </a:extLst>
          </p:cNvPr>
          <p:cNvSpPr/>
          <p:nvPr/>
        </p:nvSpPr>
        <p:spPr>
          <a:xfrm>
            <a:off x="9609584" y="3794759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0"/>
                </a:moveTo>
                <a:lnTo>
                  <a:pt x="143256" y="143256"/>
                </a:lnTo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69090FC-5020-6141-9691-550427D14CD2}"/>
              </a:ext>
            </a:extLst>
          </p:cNvPr>
          <p:cNvSpPr/>
          <p:nvPr/>
        </p:nvSpPr>
        <p:spPr>
          <a:xfrm>
            <a:off x="8815093" y="3110865"/>
            <a:ext cx="433070" cy="289560"/>
          </a:xfrm>
          <a:custGeom>
            <a:avLst/>
            <a:gdLst/>
            <a:ahLst/>
            <a:cxnLst/>
            <a:rect l="l" t="t" r="r" b="b"/>
            <a:pathLst>
              <a:path w="433069" h="289560">
                <a:moveTo>
                  <a:pt x="0" y="144779"/>
                </a:moveTo>
                <a:lnTo>
                  <a:pt x="7731" y="106274"/>
                </a:lnTo>
                <a:lnTo>
                  <a:pt x="29548" y="71684"/>
                </a:lnTo>
                <a:lnTo>
                  <a:pt x="63388" y="42386"/>
                </a:lnTo>
                <a:lnTo>
                  <a:pt x="107188" y="19755"/>
                </a:lnTo>
                <a:lnTo>
                  <a:pt x="158882" y="5168"/>
                </a:lnTo>
                <a:lnTo>
                  <a:pt x="216408" y="0"/>
                </a:lnTo>
                <a:lnTo>
                  <a:pt x="273933" y="5168"/>
                </a:lnTo>
                <a:lnTo>
                  <a:pt x="325628" y="19755"/>
                </a:lnTo>
                <a:lnTo>
                  <a:pt x="369427" y="42386"/>
                </a:lnTo>
                <a:lnTo>
                  <a:pt x="403267" y="71684"/>
                </a:lnTo>
                <a:lnTo>
                  <a:pt x="425084" y="106274"/>
                </a:lnTo>
                <a:lnTo>
                  <a:pt x="432816" y="144779"/>
                </a:lnTo>
                <a:lnTo>
                  <a:pt x="425084" y="183285"/>
                </a:lnTo>
                <a:lnTo>
                  <a:pt x="403267" y="217875"/>
                </a:lnTo>
                <a:lnTo>
                  <a:pt x="369427" y="247173"/>
                </a:lnTo>
                <a:lnTo>
                  <a:pt x="325628" y="269804"/>
                </a:lnTo>
                <a:lnTo>
                  <a:pt x="273933" y="284391"/>
                </a:lnTo>
                <a:lnTo>
                  <a:pt x="216408" y="289560"/>
                </a:lnTo>
                <a:lnTo>
                  <a:pt x="158882" y="284391"/>
                </a:lnTo>
                <a:lnTo>
                  <a:pt x="107187" y="269804"/>
                </a:lnTo>
                <a:lnTo>
                  <a:pt x="63388" y="247173"/>
                </a:lnTo>
                <a:lnTo>
                  <a:pt x="29548" y="217875"/>
                </a:lnTo>
                <a:lnTo>
                  <a:pt x="7731" y="183285"/>
                </a:lnTo>
                <a:lnTo>
                  <a:pt x="0" y="144779"/>
                </a:lnTo>
                <a:close/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5BB236FD-25ED-7144-A74C-6BA0B5ED9A95}"/>
              </a:ext>
            </a:extLst>
          </p:cNvPr>
          <p:cNvSpPr/>
          <p:nvPr/>
        </p:nvSpPr>
        <p:spPr>
          <a:xfrm>
            <a:off x="10487557" y="4066696"/>
            <a:ext cx="433070" cy="576580"/>
          </a:xfrm>
          <a:custGeom>
            <a:avLst/>
            <a:gdLst/>
            <a:ahLst/>
            <a:cxnLst/>
            <a:rect l="l" t="t" r="r" b="b"/>
            <a:pathLst>
              <a:path w="433070" h="576579">
                <a:moveTo>
                  <a:pt x="0" y="288036"/>
                </a:moveTo>
                <a:lnTo>
                  <a:pt x="3487" y="236247"/>
                </a:lnTo>
                <a:lnTo>
                  <a:pt x="13540" y="187509"/>
                </a:lnTo>
                <a:lnTo>
                  <a:pt x="29548" y="142635"/>
                </a:lnTo>
                <a:lnTo>
                  <a:pt x="50900" y="102436"/>
                </a:lnTo>
                <a:lnTo>
                  <a:pt x="76983" y="67724"/>
                </a:lnTo>
                <a:lnTo>
                  <a:pt x="107187" y="39313"/>
                </a:lnTo>
                <a:lnTo>
                  <a:pt x="140901" y="18014"/>
                </a:lnTo>
                <a:lnTo>
                  <a:pt x="177511" y="4638"/>
                </a:lnTo>
                <a:lnTo>
                  <a:pt x="216408" y="0"/>
                </a:lnTo>
                <a:lnTo>
                  <a:pt x="255304" y="4638"/>
                </a:lnTo>
                <a:lnTo>
                  <a:pt x="291914" y="18014"/>
                </a:lnTo>
                <a:lnTo>
                  <a:pt x="325627" y="39313"/>
                </a:lnTo>
                <a:lnTo>
                  <a:pt x="355832" y="67724"/>
                </a:lnTo>
                <a:lnTo>
                  <a:pt x="381915" y="102436"/>
                </a:lnTo>
                <a:lnTo>
                  <a:pt x="403267" y="142635"/>
                </a:lnTo>
                <a:lnTo>
                  <a:pt x="419275" y="187509"/>
                </a:lnTo>
                <a:lnTo>
                  <a:pt x="429328" y="236247"/>
                </a:lnTo>
                <a:lnTo>
                  <a:pt x="432816" y="288036"/>
                </a:lnTo>
                <a:lnTo>
                  <a:pt x="429328" y="339824"/>
                </a:lnTo>
                <a:lnTo>
                  <a:pt x="419275" y="388562"/>
                </a:lnTo>
                <a:lnTo>
                  <a:pt x="403267" y="433436"/>
                </a:lnTo>
                <a:lnTo>
                  <a:pt x="381915" y="473635"/>
                </a:lnTo>
                <a:lnTo>
                  <a:pt x="355832" y="508347"/>
                </a:lnTo>
                <a:lnTo>
                  <a:pt x="325628" y="536758"/>
                </a:lnTo>
                <a:lnTo>
                  <a:pt x="291914" y="558057"/>
                </a:lnTo>
                <a:lnTo>
                  <a:pt x="255304" y="571433"/>
                </a:lnTo>
                <a:lnTo>
                  <a:pt x="216408" y="576072"/>
                </a:lnTo>
                <a:lnTo>
                  <a:pt x="177511" y="571433"/>
                </a:lnTo>
                <a:lnTo>
                  <a:pt x="140901" y="558057"/>
                </a:lnTo>
                <a:lnTo>
                  <a:pt x="107187" y="536758"/>
                </a:lnTo>
                <a:lnTo>
                  <a:pt x="76983" y="508347"/>
                </a:lnTo>
                <a:lnTo>
                  <a:pt x="50900" y="473635"/>
                </a:lnTo>
                <a:lnTo>
                  <a:pt x="29548" y="433436"/>
                </a:lnTo>
                <a:lnTo>
                  <a:pt x="13540" y="388562"/>
                </a:lnTo>
                <a:lnTo>
                  <a:pt x="3487" y="339824"/>
                </a:lnTo>
                <a:lnTo>
                  <a:pt x="0" y="288036"/>
                </a:lnTo>
                <a:close/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40">
            <a:extLst>
              <a:ext uri="{FF2B5EF4-FFF2-40B4-BE49-F238E27FC236}">
                <a16:creationId xmlns:a16="http://schemas.microsoft.com/office/drawing/2014/main" id="{FA09A7A1-D49C-1945-8DBF-7E416B5B4EF3}"/>
              </a:ext>
            </a:extLst>
          </p:cNvPr>
          <p:cNvSpPr/>
          <p:nvPr/>
        </p:nvSpPr>
        <p:spPr>
          <a:xfrm>
            <a:off x="9792970" y="4784043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7"/>
                </a:moveTo>
                <a:lnTo>
                  <a:pt x="216407" y="216407"/>
                </a:lnTo>
                <a:lnTo>
                  <a:pt x="216407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12978E30-BAC5-3B46-87EB-1FE11734A74F}"/>
              </a:ext>
            </a:extLst>
          </p:cNvPr>
          <p:cNvSpPr/>
          <p:nvPr/>
        </p:nvSpPr>
        <p:spPr>
          <a:xfrm>
            <a:off x="9939275" y="4351226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7"/>
                </a:moveTo>
                <a:lnTo>
                  <a:pt x="216407" y="216407"/>
                </a:lnTo>
                <a:lnTo>
                  <a:pt x="216407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7432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4F55C53D-FDD1-A044-B507-0471CD6BA236}"/>
              </a:ext>
            </a:extLst>
          </p:cNvPr>
          <p:cNvSpPr/>
          <p:nvPr/>
        </p:nvSpPr>
        <p:spPr>
          <a:xfrm>
            <a:off x="8680451" y="2743200"/>
            <a:ext cx="685800" cy="978409"/>
          </a:xfrm>
          <a:prstGeom prst="mathMultiply">
            <a:avLst>
              <a:gd name="adj1" fmla="val 396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E362B-CF21-3048-9A3B-5928C8E39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Scene graph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41FF-6FE7-FB40-9551-3A3CE99AB5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0195" name="Line 3">
            <a:extLst>
              <a:ext uri="{FF2B5EF4-FFF2-40B4-BE49-F238E27FC236}">
                <a16:creationId xmlns:a16="http://schemas.microsoft.com/office/drawing/2014/main" id="{A0F2B60E-C5A2-EC41-AF2D-8EE50B9E4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4648200"/>
            <a:ext cx="304800" cy="609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20196" name="Picture 4" descr="cube">
            <a:extLst>
              <a:ext uri="{FF2B5EF4-FFF2-40B4-BE49-F238E27FC236}">
                <a16:creationId xmlns:a16="http://schemas.microsoft.com/office/drawing/2014/main" id="{645480C6-6FB6-A146-866A-6BE6FB69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743200"/>
            <a:ext cx="6096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0197" name="Picture 5" descr="star">
            <a:extLst>
              <a:ext uri="{FF2B5EF4-FFF2-40B4-BE49-F238E27FC236}">
                <a16:creationId xmlns:a16="http://schemas.microsoft.com/office/drawing/2014/main" id="{20F98089-FE47-6A4F-9F9F-C40B5CEB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76800"/>
            <a:ext cx="520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198" name="Picture 6" descr="tetra">
            <a:extLst>
              <a:ext uri="{FF2B5EF4-FFF2-40B4-BE49-F238E27FC236}">
                <a16:creationId xmlns:a16="http://schemas.microsoft.com/office/drawing/2014/main" id="{38780522-77B5-9847-AD4A-44A3C4D1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4876800"/>
            <a:ext cx="555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199" name="Picture 7" descr="torus">
            <a:extLst>
              <a:ext uri="{FF2B5EF4-FFF2-40B4-BE49-F238E27FC236}">
                <a16:creationId xmlns:a16="http://schemas.microsoft.com/office/drawing/2014/main" id="{F2F16901-0599-3149-8E7B-2F94086A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810000"/>
            <a:ext cx="6096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200" name="Line 8">
            <a:extLst>
              <a:ext uri="{FF2B5EF4-FFF2-40B4-BE49-F238E27FC236}">
                <a16:creationId xmlns:a16="http://schemas.microsoft.com/office/drawing/2014/main" id="{B6E5E3A1-3D4A-C44C-9531-0F3BC28738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3000" y="2133600"/>
            <a:ext cx="3810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01" name="Line 9">
            <a:extLst>
              <a:ext uri="{FF2B5EF4-FFF2-40B4-BE49-F238E27FC236}">
                <a16:creationId xmlns:a16="http://schemas.microsoft.com/office/drawing/2014/main" id="{BA806F71-08DF-7B46-9D25-54A4AC311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5000" y="2133600"/>
            <a:ext cx="4572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02" name="Line 10">
            <a:extLst>
              <a:ext uri="{FF2B5EF4-FFF2-40B4-BE49-F238E27FC236}">
                <a16:creationId xmlns:a16="http://schemas.microsoft.com/office/drawing/2014/main" id="{45999730-E09A-1C40-80B8-6A8AA9CF5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4600" y="3048000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03" name="Line 11">
            <a:extLst>
              <a:ext uri="{FF2B5EF4-FFF2-40B4-BE49-F238E27FC236}">
                <a16:creationId xmlns:a16="http://schemas.microsoft.com/office/drawing/2014/main" id="{39C79F75-62F8-CD41-9B4C-54EE78729C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20200" y="2971800"/>
            <a:ext cx="609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04" name="Line 12">
            <a:extLst>
              <a:ext uri="{FF2B5EF4-FFF2-40B4-BE49-F238E27FC236}">
                <a16:creationId xmlns:a16="http://schemas.microsoft.com/office/drawing/2014/main" id="{26434BD0-0AAE-9845-A09E-82C0B603C3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3000" y="4114800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05" name="Line 13">
            <a:extLst>
              <a:ext uri="{FF2B5EF4-FFF2-40B4-BE49-F238E27FC236}">
                <a16:creationId xmlns:a16="http://schemas.microsoft.com/office/drawing/2014/main" id="{67DED538-1516-3A48-B270-19CE98EFA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4114800"/>
            <a:ext cx="228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20206" name="Picture 14" descr="star">
            <a:extLst>
              <a:ext uri="{FF2B5EF4-FFF2-40B4-BE49-F238E27FC236}">
                <a16:creationId xmlns:a16="http://schemas.microsoft.com/office/drawing/2014/main" id="{FCBFA3DB-0909-EF4B-A3BA-6823BFCB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6" y="4800600"/>
            <a:ext cx="669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207" name="Picture 15" descr="tetra">
            <a:extLst>
              <a:ext uri="{FF2B5EF4-FFF2-40B4-BE49-F238E27FC236}">
                <a16:creationId xmlns:a16="http://schemas.microsoft.com/office/drawing/2014/main" id="{BC3CBB3D-0496-2A48-A4AC-D65469FD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62388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0208" name="Rectangle 16">
            <a:extLst>
              <a:ext uri="{FF2B5EF4-FFF2-40B4-BE49-F238E27FC236}">
                <a16:creationId xmlns:a16="http://schemas.microsoft.com/office/drawing/2014/main" id="{6783297A-1F35-7742-BCFC-9888585D7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905000"/>
            <a:ext cx="381000" cy="381000"/>
          </a:xfrm>
          <a:prstGeom prst="rect">
            <a:avLst/>
          </a:prstGeom>
          <a:solidFill>
            <a:srgbClr val="615D5D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20209" name="Rectangle 17">
            <a:extLst>
              <a:ext uri="{FF2B5EF4-FFF2-40B4-BE49-F238E27FC236}">
                <a16:creationId xmlns:a16="http://schemas.microsoft.com/office/drawing/2014/main" id="{5351A4D2-92C0-FB45-979B-42AE1C2CA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743200"/>
            <a:ext cx="381000" cy="381000"/>
          </a:xfrm>
          <a:prstGeom prst="rect">
            <a:avLst/>
          </a:prstGeom>
          <a:solidFill>
            <a:srgbClr val="615D5D"/>
          </a:solidFill>
          <a:ln w="38100">
            <a:solidFill>
              <a:srgbClr val="CF88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20210" name="Rectangle 18">
            <a:extLst>
              <a:ext uri="{FF2B5EF4-FFF2-40B4-BE49-F238E27FC236}">
                <a16:creationId xmlns:a16="http://schemas.microsoft.com/office/drawing/2014/main" id="{53382FED-356E-E44F-91E9-452B1092F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886200"/>
            <a:ext cx="381000" cy="381000"/>
          </a:xfrm>
          <a:prstGeom prst="rect">
            <a:avLst/>
          </a:prstGeom>
          <a:solidFill>
            <a:srgbClr val="615D5D"/>
          </a:solidFill>
          <a:ln w="38100">
            <a:solidFill>
              <a:srgbClr val="CA40B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20211" name="Rectangle 19">
            <a:extLst>
              <a:ext uri="{FF2B5EF4-FFF2-40B4-BE49-F238E27FC236}">
                <a16:creationId xmlns:a16="http://schemas.microsoft.com/office/drawing/2014/main" id="{7E26021C-7F17-F840-A22F-41B68DD15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743200"/>
            <a:ext cx="6096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2" name="Rectangle 20">
            <a:extLst>
              <a:ext uri="{FF2B5EF4-FFF2-40B4-BE49-F238E27FC236}">
                <a16:creationId xmlns:a16="http://schemas.microsoft.com/office/drawing/2014/main" id="{54D5C033-7B3F-5B44-99BA-608D1B8E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876800"/>
            <a:ext cx="533400" cy="533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3" name="Rectangle 21">
            <a:extLst>
              <a:ext uri="{FF2B5EF4-FFF2-40B4-BE49-F238E27FC236}">
                <a16:creationId xmlns:a16="http://schemas.microsoft.com/office/drawing/2014/main" id="{1EC0F75D-09D0-D44B-9BFC-B4597BB15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876800"/>
            <a:ext cx="5334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4" name="Rectangle 22">
            <a:extLst>
              <a:ext uri="{FF2B5EF4-FFF2-40B4-BE49-F238E27FC236}">
                <a16:creationId xmlns:a16="http://schemas.microsoft.com/office/drawing/2014/main" id="{D03FA34F-914E-3D49-98C8-8FC12D23C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3810000"/>
            <a:ext cx="609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5" name="Oval 23">
            <a:extLst>
              <a:ext uri="{FF2B5EF4-FFF2-40B4-BE49-F238E27FC236}">
                <a16:creationId xmlns:a16="http://schemas.microsoft.com/office/drawing/2014/main" id="{DA8A242F-1117-3F46-9507-AA2A26182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648200"/>
            <a:ext cx="990600" cy="990600"/>
          </a:xfrm>
          <a:prstGeom prst="ellipse">
            <a:avLst/>
          </a:prstGeom>
          <a:noFill/>
          <a:ln w="38100">
            <a:solidFill>
              <a:srgbClr val="FF0B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6" name="Oval 24">
            <a:extLst>
              <a:ext uri="{FF2B5EF4-FFF2-40B4-BE49-F238E27FC236}">
                <a16:creationId xmlns:a16="http://schemas.microsoft.com/office/drawing/2014/main" id="{21EE4551-851C-C146-A289-FF697CF90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267200"/>
            <a:ext cx="908050" cy="990600"/>
          </a:xfrm>
          <a:prstGeom prst="ellipse">
            <a:avLst/>
          </a:prstGeom>
          <a:noFill/>
          <a:ln w="38100">
            <a:solidFill>
              <a:srgbClr val="FF0B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17" name="Oval 25">
            <a:extLst>
              <a:ext uri="{FF2B5EF4-FFF2-40B4-BE49-F238E27FC236}">
                <a16:creationId xmlns:a16="http://schemas.microsoft.com/office/drawing/2014/main" id="{A028339B-D74B-1F46-B56A-1795EF754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57600"/>
            <a:ext cx="2590800" cy="2438400"/>
          </a:xfrm>
          <a:prstGeom prst="ellipse">
            <a:avLst/>
          </a:prstGeom>
          <a:noFill/>
          <a:ln w="38100">
            <a:solidFill>
              <a:srgbClr val="CA40B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20218" name="Picture 26" descr="torus">
            <a:extLst>
              <a:ext uri="{FF2B5EF4-FFF2-40B4-BE49-F238E27FC236}">
                <a16:creationId xmlns:a16="http://schemas.microsoft.com/office/drawing/2014/main" id="{8BA5BD26-E071-F647-A90F-661447B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24201"/>
            <a:ext cx="762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219" name="Oval 27">
            <a:extLst>
              <a:ext uri="{FF2B5EF4-FFF2-40B4-BE49-F238E27FC236}">
                <a16:creationId xmlns:a16="http://schemas.microsoft.com/office/drawing/2014/main" id="{0AA836C3-BCAD-294C-B3C7-8BB707283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90800"/>
            <a:ext cx="3733800" cy="3733800"/>
          </a:xfrm>
          <a:prstGeom prst="ellipse">
            <a:avLst/>
          </a:prstGeom>
          <a:noFill/>
          <a:ln w="38100">
            <a:solidFill>
              <a:srgbClr val="CF883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20" name="Oval 28">
            <a:extLst>
              <a:ext uri="{FF2B5EF4-FFF2-40B4-BE49-F238E27FC236}">
                <a16:creationId xmlns:a16="http://schemas.microsoft.com/office/drawing/2014/main" id="{54E0872E-C2CD-4C49-A293-4643482C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1" y="2951163"/>
            <a:ext cx="931863" cy="931862"/>
          </a:xfrm>
          <a:prstGeom prst="ellipse">
            <a:avLst/>
          </a:prstGeom>
          <a:noFill/>
          <a:ln w="38100">
            <a:solidFill>
              <a:srgbClr val="FF0B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20221" name="Picture 29" descr="cube">
            <a:extLst>
              <a:ext uri="{FF2B5EF4-FFF2-40B4-BE49-F238E27FC236}">
                <a16:creationId xmlns:a16="http://schemas.microsoft.com/office/drawing/2014/main" id="{609E89A0-F481-E049-A9D4-148E7C6C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1"/>
            <a:ext cx="7620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222" name="Oval 30">
            <a:extLst>
              <a:ext uri="{FF2B5EF4-FFF2-40B4-BE49-F238E27FC236}">
                <a16:creationId xmlns:a16="http://schemas.microsoft.com/office/drawing/2014/main" id="{1EB799F4-D346-8542-8203-765E7268F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371600"/>
            <a:ext cx="5181600" cy="51816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23" name="Oval 31">
            <a:extLst>
              <a:ext uri="{FF2B5EF4-FFF2-40B4-BE49-F238E27FC236}">
                <a16:creationId xmlns:a16="http://schemas.microsoft.com/office/drawing/2014/main" id="{0B7DE3C3-193D-4C43-9283-6EEEB55B6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752600"/>
            <a:ext cx="1066800" cy="1066800"/>
          </a:xfrm>
          <a:prstGeom prst="ellipse">
            <a:avLst/>
          </a:prstGeom>
          <a:noFill/>
          <a:ln w="38100">
            <a:solidFill>
              <a:srgbClr val="FF0B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24" name="Text Box 32">
            <a:extLst>
              <a:ext uri="{FF2B5EF4-FFF2-40B4-BE49-F238E27FC236}">
                <a16:creationId xmlns:a16="http://schemas.microsoft.com/office/drawing/2014/main" id="{B91A7BC3-921A-E44A-AF28-89CF7465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08126"/>
            <a:ext cx="1519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circles=BVs</a:t>
            </a:r>
          </a:p>
        </p:txBody>
      </p:sp>
      <p:sp>
        <p:nvSpPr>
          <p:cNvPr id="520225" name="Text Box 33">
            <a:extLst>
              <a:ext uri="{FF2B5EF4-FFF2-40B4-BE49-F238E27FC236}">
                <a16:creationId xmlns:a16="http://schemas.microsoft.com/office/drawing/2014/main" id="{4D5BBA23-7854-F54A-8740-F8E8B8C14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0" y="1219201"/>
            <a:ext cx="158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scene graph</a:t>
            </a:r>
          </a:p>
        </p:txBody>
      </p:sp>
      <p:sp>
        <p:nvSpPr>
          <p:cNvPr id="520226" name="Text Box 34">
            <a:extLst>
              <a:ext uri="{FF2B5EF4-FFF2-40B4-BE49-F238E27FC236}">
                <a16:creationId xmlns:a16="http://schemas.microsoft.com/office/drawing/2014/main" id="{DED69B96-BC4D-5646-80BB-0318DAA54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639" y="2133600"/>
            <a:ext cx="630237" cy="406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root</a:t>
            </a:r>
          </a:p>
        </p:txBody>
      </p:sp>
      <p:sp>
        <p:nvSpPr>
          <p:cNvPr id="520227" name="Line 35">
            <a:extLst>
              <a:ext uri="{FF2B5EF4-FFF2-40B4-BE49-F238E27FC236}">
                <a16:creationId xmlns:a16="http://schemas.microsoft.com/office/drawing/2014/main" id="{C98C3C6D-DE80-5A42-9E9F-5DFA1D97F8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057400"/>
            <a:ext cx="990600" cy="228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0228" name="Line 36">
            <a:extLst>
              <a:ext uri="{FF2B5EF4-FFF2-40B4-BE49-F238E27FC236}">
                <a16:creationId xmlns:a16="http://schemas.microsoft.com/office/drawing/2014/main" id="{B85FFF0E-39AB-FC4F-89E7-2289EDD9CA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2286000"/>
            <a:ext cx="3810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22" name="Group 2">
            <a:extLst>
              <a:ext uri="{FF2B5EF4-FFF2-40B4-BE49-F238E27FC236}">
                <a16:creationId xmlns:a16="http://schemas.microsoft.com/office/drawing/2014/main" id="{7BEC73A3-7547-BA4F-A6C0-8F1B32F07D41}"/>
              </a:ext>
            </a:extLst>
          </p:cNvPr>
          <p:cNvGrpSpPr>
            <a:grpSpLocks/>
          </p:cNvGrpSpPr>
          <p:nvPr/>
        </p:nvGrpSpPr>
        <p:grpSpPr bwMode="auto">
          <a:xfrm>
            <a:off x="3810001" y="4114800"/>
            <a:ext cx="6118225" cy="1752600"/>
            <a:chOff x="1440" y="2592"/>
            <a:chExt cx="3854" cy="1104"/>
          </a:xfrm>
        </p:grpSpPr>
        <p:grpSp>
          <p:nvGrpSpPr>
            <p:cNvPr id="542723" name="Group 3">
              <a:extLst>
                <a:ext uri="{FF2B5EF4-FFF2-40B4-BE49-F238E27FC236}">
                  <a16:creationId xmlns:a16="http://schemas.microsoft.com/office/drawing/2014/main" id="{106C6A96-4F5A-D048-916A-0331DC216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592"/>
              <a:ext cx="926" cy="864"/>
              <a:chOff x="4368" y="2592"/>
              <a:chExt cx="926" cy="864"/>
            </a:xfrm>
          </p:grpSpPr>
          <p:pic>
            <p:nvPicPr>
              <p:cNvPr id="542724" name="Picture 4" descr="star">
                <a:extLst>
                  <a:ext uri="{FF2B5EF4-FFF2-40B4-BE49-F238E27FC236}">
                    <a16:creationId xmlns:a16="http://schemas.microsoft.com/office/drawing/2014/main" id="{E862E757-9EDB-4744-8018-347B020DB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8" y="3072"/>
                <a:ext cx="328" cy="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2725" name="Picture 5" descr="tetra">
                <a:extLst>
                  <a:ext uri="{FF2B5EF4-FFF2-40B4-BE49-F238E27FC236}">
                    <a16:creationId xmlns:a16="http://schemas.microsoft.com/office/drawing/2014/main" id="{0EF299A4-4C1F-3240-B36C-409CA532D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3072"/>
                <a:ext cx="350" cy="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2726" name="Line 6">
                <a:extLst>
                  <a:ext uri="{FF2B5EF4-FFF2-40B4-BE49-F238E27FC236}">
                    <a16:creationId xmlns:a16="http://schemas.microsoft.com/office/drawing/2014/main" id="{92DE4473-DEE9-CA45-BEB0-DD912E43C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60" y="2592"/>
                <a:ext cx="144" cy="480"/>
              </a:xfrm>
              <a:prstGeom prst="line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27" name="Line 7">
                <a:extLst>
                  <a:ext uri="{FF2B5EF4-FFF2-40B4-BE49-F238E27FC236}">
                    <a16:creationId xmlns:a16="http://schemas.microsoft.com/office/drawing/2014/main" id="{4ED325AE-22F9-994B-A3BB-7AFEA9FE1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592"/>
                <a:ext cx="144" cy="480"/>
              </a:xfrm>
              <a:prstGeom prst="line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28" name="Rectangle 8">
                <a:extLst>
                  <a:ext uri="{FF2B5EF4-FFF2-40B4-BE49-F238E27FC236}">
                    <a16:creationId xmlns:a16="http://schemas.microsoft.com/office/drawing/2014/main" id="{82B0B9DA-1FD5-4448-9B54-2B13BADA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072"/>
                <a:ext cx="336" cy="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29" name="Rectangle 9">
                <a:extLst>
                  <a:ext uri="{FF2B5EF4-FFF2-40B4-BE49-F238E27FC236}">
                    <a16:creationId xmlns:a16="http://schemas.microsoft.com/office/drawing/2014/main" id="{5FE89E7A-91A0-324C-8188-8BAAED43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072"/>
                <a:ext cx="336" cy="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2730" name="Group 10">
              <a:extLst>
                <a:ext uri="{FF2B5EF4-FFF2-40B4-BE49-F238E27FC236}">
                  <a16:creationId xmlns:a16="http://schemas.microsoft.com/office/drawing/2014/main" id="{FB63FFFD-AD15-DA44-B63F-F499B04B0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832"/>
              <a:ext cx="1196" cy="864"/>
              <a:chOff x="1440" y="2832"/>
              <a:chExt cx="1196" cy="864"/>
            </a:xfrm>
          </p:grpSpPr>
          <p:sp>
            <p:nvSpPr>
              <p:cNvPr id="542731" name="Oval 11">
                <a:extLst>
                  <a:ext uri="{FF2B5EF4-FFF2-40B4-BE49-F238E27FC236}">
                    <a16:creationId xmlns:a16="http://schemas.microsoft.com/office/drawing/2014/main" id="{806E1A14-4B13-B54E-9AC8-09F22EDF4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832"/>
                <a:ext cx="572" cy="624"/>
              </a:xfrm>
              <a:prstGeom prst="ellipse">
                <a:avLst/>
              </a:prstGeom>
              <a:noFill/>
              <a:ln w="3810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542732" name="Picture 12" descr="star">
                <a:extLst>
                  <a:ext uri="{FF2B5EF4-FFF2-40B4-BE49-F238E27FC236}">
                    <a16:creationId xmlns:a16="http://schemas.microsoft.com/office/drawing/2014/main" id="{49A59B04-1D48-6041-8277-6C77D4598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8" y="3168"/>
                <a:ext cx="422" cy="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2733" name="Picture 13" descr="tetra">
                <a:extLst>
                  <a:ext uri="{FF2B5EF4-FFF2-40B4-BE49-F238E27FC236}">
                    <a16:creationId xmlns:a16="http://schemas.microsoft.com/office/drawing/2014/main" id="{431402CF-E08A-7748-8DD9-F03BDF02A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928"/>
                <a:ext cx="393" cy="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2734" name="Oval 14">
                <a:extLst>
                  <a:ext uri="{FF2B5EF4-FFF2-40B4-BE49-F238E27FC236}">
                    <a16:creationId xmlns:a16="http://schemas.microsoft.com/office/drawing/2014/main" id="{A59319C1-FB74-4A4D-AA2D-3A6ACE947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072"/>
                <a:ext cx="624" cy="624"/>
              </a:xfrm>
              <a:prstGeom prst="ellipse">
                <a:avLst/>
              </a:prstGeom>
              <a:noFill/>
              <a:ln w="3810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35" name="Line 15">
                <a:extLst>
                  <a:ext uri="{FF2B5EF4-FFF2-40B4-BE49-F238E27FC236}">
                    <a16:creationId xmlns:a16="http://schemas.microsoft.com/office/drawing/2014/main" id="{8CBE3AC7-D7D1-CF40-975B-7C57874AF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880"/>
                <a:ext cx="528" cy="576"/>
              </a:xfrm>
              <a:prstGeom prst="line">
                <a:avLst/>
              </a:prstGeom>
              <a:noFill/>
              <a:ln w="5715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36" name="Line 16">
                <a:extLst>
                  <a:ext uri="{FF2B5EF4-FFF2-40B4-BE49-F238E27FC236}">
                    <a16:creationId xmlns:a16="http://schemas.microsoft.com/office/drawing/2014/main" id="{90E68C9D-04A3-E74F-AAA8-B2171EFDE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120"/>
                <a:ext cx="528" cy="576"/>
              </a:xfrm>
              <a:prstGeom prst="line">
                <a:avLst/>
              </a:prstGeom>
              <a:noFill/>
              <a:ln w="5715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37" name="Line 17">
                <a:extLst>
                  <a:ext uri="{FF2B5EF4-FFF2-40B4-BE49-F238E27FC236}">
                    <a16:creationId xmlns:a16="http://schemas.microsoft.com/office/drawing/2014/main" id="{FBCEFF82-3D85-7E49-B6E4-7002CE5FA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832"/>
                <a:ext cx="432" cy="624"/>
              </a:xfrm>
              <a:prstGeom prst="line">
                <a:avLst/>
              </a:prstGeom>
              <a:noFill/>
              <a:ln w="5715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38" name="Line 18">
                <a:extLst>
                  <a:ext uri="{FF2B5EF4-FFF2-40B4-BE49-F238E27FC236}">
                    <a16:creationId xmlns:a16="http://schemas.microsoft.com/office/drawing/2014/main" id="{6858596F-D55B-F34D-82FE-2FDF9062E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3072"/>
                <a:ext cx="432" cy="624"/>
              </a:xfrm>
              <a:prstGeom prst="line">
                <a:avLst/>
              </a:prstGeom>
              <a:noFill/>
              <a:ln w="5715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2740" name="Group 20">
            <a:extLst>
              <a:ext uri="{FF2B5EF4-FFF2-40B4-BE49-F238E27FC236}">
                <a16:creationId xmlns:a16="http://schemas.microsoft.com/office/drawing/2014/main" id="{997DA790-D0BD-6648-BE1F-97D416AAD18E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951164"/>
            <a:ext cx="7467600" cy="1323975"/>
            <a:chOff x="1008" y="1859"/>
            <a:chExt cx="4704" cy="834"/>
          </a:xfrm>
        </p:grpSpPr>
        <p:grpSp>
          <p:nvGrpSpPr>
            <p:cNvPr id="542741" name="Group 21">
              <a:extLst>
                <a:ext uri="{FF2B5EF4-FFF2-40B4-BE49-F238E27FC236}">
                  <a16:creationId xmlns:a16="http://schemas.microsoft.com/office/drawing/2014/main" id="{0B85ED44-715A-AA4C-BD03-B102D4CC8B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8" y="1920"/>
              <a:ext cx="384" cy="773"/>
              <a:chOff x="5328" y="1920"/>
              <a:chExt cx="384" cy="773"/>
            </a:xfrm>
          </p:grpSpPr>
          <p:pic>
            <p:nvPicPr>
              <p:cNvPr id="542742" name="Picture 22" descr="torus">
                <a:extLst>
                  <a:ext uri="{FF2B5EF4-FFF2-40B4-BE49-F238E27FC236}">
                    <a16:creationId xmlns:a16="http://schemas.microsoft.com/office/drawing/2014/main" id="{727BD0EC-5C0C-7D4F-B633-B7916BB35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8" y="2400"/>
                <a:ext cx="384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2743" name="Line 23">
                <a:extLst>
                  <a:ext uri="{FF2B5EF4-FFF2-40B4-BE49-F238E27FC236}">
                    <a16:creationId xmlns:a16="http://schemas.microsoft.com/office/drawing/2014/main" id="{52668E98-A7EF-4249-8F3F-B14C17855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4" y="1920"/>
                <a:ext cx="144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44" name="Rectangle 24">
                <a:extLst>
                  <a:ext uri="{FF2B5EF4-FFF2-40B4-BE49-F238E27FC236}">
                    <a16:creationId xmlns:a16="http://schemas.microsoft.com/office/drawing/2014/main" id="{AEDFCC42-1B9C-5244-870E-E6DD49120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400"/>
                <a:ext cx="384" cy="28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2745" name="Group 25">
              <a:extLst>
                <a:ext uri="{FF2B5EF4-FFF2-40B4-BE49-F238E27FC236}">
                  <a16:creationId xmlns:a16="http://schemas.microsoft.com/office/drawing/2014/main" id="{FFC55E36-40B1-ED41-A21E-71B527972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59"/>
              <a:ext cx="587" cy="587"/>
              <a:chOff x="1008" y="1859"/>
              <a:chExt cx="587" cy="587"/>
            </a:xfrm>
          </p:grpSpPr>
          <p:pic>
            <p:nvPicPr>
              <p:cNvPr id="542746" name="Picture 26" descr="torus">
                <a:extLst>
                  <a:ext uri="{FF2B5EF4-FFF2-40B4-BE49-F238E27FC236}">
                    <a16:creationId xmlns:a16="http://schemas.microsoft.com/office/drawing/2014/main" id="{5520D3B4-128E-DC48-B8D3-8EE5E970D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1968"/>
                <a:ext cx="48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2747" name="Oval 27">
                <a:extLst>
                  <a:ext uri="{FF2B5EF4-FFF2-40B4-BE49-F238E27FC236}">
                    <a16:creationId xmlns:a16="http://schemas.microsoft.com/office/drawing/2014/main" id="{14606568-58C9-674B-A988-18CF2C36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59"/>
                <a:ext cx="587" cy="587"/>
              </a:xfrm>
              <a:prstGeom prst="ellipse">
                <a:avLst/>
              </a:prstGeom>
              <a:noFill/>
              <a:ln w="3810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2748" name="Group 28">
            <a:extLst>
              <a:ext uri="{FF2B5EF4-FFF2-40B4-BE49-F238E27FC236}">
                <a16:creationId xmlns:a16="http://schemas.microsoft.com/office/drawing/2014/main" id="{D0FEDF7B-6938-D24B-A411-C7E27B7BE59C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057400"/>
            <a:ext cx="3657600" cy="1295400"/>
            <a:chOff x="2496" y="1296"/>
            <a:chExt cx="2304" cy="816"/>
          </a:xfrm>
        </p:grpSpPr>
        <p:grpSp>
          <p:nvGrpSpPr>
            <p:cNvPr id="542749" name="Group 29">
              <a:extLst>
                <a:ext uri="{FF2B5EF4-FFF2-40B4-BE49-F238E27FC236}">
                  <a16:creationId xmlns:a16="http://schemas.microsoft.com/office/drawing/2014/main" id="{E9BA6603-19E9-4045-860B-60D61E2C76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1344"/>
              <a:ext cx="432" cy="768"/>
              <a:chOff x="4368" y="1344"/>
              <a:chExt cx="432" cy="768"/>
            </a:xfrm>
          </p:grpSpPr>
          <p:pic>
            <p:nvPicPr>
              <p:cNvPr id="542750" name="Picture 30" descr="cube">
                <a:extLst>
                  <a:ext uri="{FF2B5EF4-FFF2-40B4-BE49-F238E27FC236}">
                    <a16:creationId xmlns:a16="http://schemas.microsoft.com/office/drawing/2014/main" id="{8DCD1080-6808-E340-96A4-80861644C8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8" y="1728"/>
                <a:ext cx="384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2751" name="Line 31">
                <a:extLst>
                  <a:ext uri="{FF2B5EF4-FFF2-40B4-BE49-F238E27FC236}">
                    <a16:creationId xmlns:a16="http://schemas.microsoft.com/office/drawing/2014/main" id="{C851072A-71A3-3A41-BB90-86E27041B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60" y="1344"/>
                <a:ext cx="24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52" name="Rectangle 32">
                <a:extLst>
                  <a:ext uri="{FF2B5EF4-FFF2-40B4-BE49-F238E27FC236}">
                    <a16:creationId xmlns:a16="http://schemas.microsoft.com/office/drawing/2014/main" id="{11145213-FA48-5544-BE55-9748A48F9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728"/>
                <a:ext cx="384" cy="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2753" name="Group 33">
              <a:extLst>
                <a:ext uri="{FF2B5EF4-FFF2-40B4-BE49-F238E27FC236}">
                  <a16:creationId xmlns:a16="http://schemas.microsoft.com/office/drawing/2014/main" id="{5E108715-050A-2846-9EB0-966C470AB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296"/>
              <a:ext cx="672" cy="672"/>
              <a:chOff x="2496" y="1296"/>
              <a:chExt cx="672" cy="672"/>
            </a:xfrm>
          </p:grpSpPr>
          <p:pic>
            <p:nvPicPr>
              <p:cNvPr id="542754" name="Picture 34" descr="cube">
                <a:extLst>
                  <a:ext uri="{FF2B5EF4-FFF2-40B4-BE49-F238E27FC236}">
                    <a16:creationId xmlns:a16="http://schemas.microsoft.com/office/drawing/2014/main" id="{77FC6B5E-760D-9B49-84C1-28DA3A3F3E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" y="1392"/>
                <a:ext cx="480" cy="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2755" name="Oval 35">
                <a:extLst>
                  <a:ext uri="{FF2B5EF4-FFF2-40B4-BE49-F238E27FC236}">
                    <a16:creationId xmlns:a16="http://schemas.microsoft.com/office/drawing/2014/main" id="{6DF25F9E-5041-FC42-9169-555C92DE5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1296"/>
                <a:ext cx="672" cy="672"/>
              </a:xfrm>
              <a:prstGeom prst="ellipse">
                <a:avLst/>
              </a:prstGeom>
              <a:noFill/>
              <a:ln w="38100">
                <a:solidFill>
                  <a:srgbClr val="FF0B0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2756" name="Group 36">
            <a:extLst>
              <a:ext uri="{FF2B5EF4-FFF2-40B4-BE49-F238E27FC236}">
                <a16:creationId xmlns:a16="http://schemas.microsoft.com/office/drawing/2014/main" id="{DF8594E5-1F84-6D41-BBC2-7033E61A41A1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1371600"/>
            <a:ext cx="7402513" cy="5181600"/>
            <a:chOff x="432" y="864"/>
            <a:chExt cx="4663" cy="3264"/>
          </a:xfrm>
        </p:grpSpPr>
        <p:sp>
          <p:nvSpPr>
            <p:cNvPr id="542757" name="Oval 37">
              <a:extLst>
                <a:ext uri="{FF2B5EF4-FFF2-40B4-BE49-F238E27FC236}">
                  <a16:creationId xmlns:a16="http://schemas.microsoft.com/office/drawing/2014/main" id="{8DAD8C2F-60AA-BB43-9389-F6FE2BF1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64"/>
              <a:ext cx="3264" cy="326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58" name="Rectangle 38">
              <a:extLst>
                <a:ext uri="{FF2B5EF4-FFF2-40B4-BE49-F238E27FC236}">
                  <a16:creationId xmlns:a16="http://schemas.microsoft.com/office/drawing/2014/main" id="{6F6412B4-699D-E645-A1D2-C13FB5159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200"/>
              <a:ext cx="240" cy="240"/>
            </a:xfrm>
            <a:prstGeom prst="rect">
              <a:avLst/>
            </a:prstGeom>
            <a:solidFill>
              <a:srgbClr val="615D5D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rgbClr val="FF0000"/>
                </a:solidFill>
              </a:endParaRPr>
            </a:p>
          </p:txBody>
        </p:sp>
        <p:sp>
          <p:nvSpPr>
            <p:cNvPr id="542759" name="Text Box 39">
              <a:extLst>
                <a:ext uri="{FF2B5EF4-FFF2-40B4-BE49-F238E27FC236}">
                  <a16:creationId xmlns:a16="http://schemas.microsoft.com/office/drawing/2014/main" id="{8EC79D84-90D3-D248-BC5E-71CB41659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902"/>
              <a:ext cx="3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root</a:t>
              </a:r>
            </a:p>
          </p:txBody>
        </p:sp>
      </p:grpSp>
      <p:sp>
        <p:nvSpPr>
          <p:cNvPr id="542760" name="Oval 40">
            <a:extLst>
              <a:ext uri="{FF2B5EF4-FFF2-40B4-BE49-F238E27FC236}">
                <a16:creationId xmlns:a16="http://schemas.microsoft.com/office/drawing/2014/main" id="{B0DEA63B-F792-4243-BCBE-C84D7295C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7150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61" name="Text Box 41">
            <a:extLst>
              <a:ext uri="{FF2B5EF4-FFF2-40B4-BE49-F238E27FC236}">
                <a16:creationId xmlns:a16="http://schemas.microsoft.com/office/drawing/2014/main" id="{EDED1ABE-7AA0-5D43-982E-EE240FEF2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019801"/>
            <a:ext cx="1030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camera</a:t>
            </a:r>
          </a:p>
        </p:txBody>
      </p:sp>
      <p:grpSp>
        <p:nvGrpSpPr>
          <p:cNvPr id="542762" name="Group 42">
            <a:extLst>
              <a:ext uri="{FF2B5EF4-FFF2-40B4-BE49-F238E27FC236}">
                <a16:creationId xmlns:a16="http://schemas.microsoft.com/office/drawing/2014/main" id="{C53DDD59-64B3-0E49-8E00-B027CC26D220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2971800"/>
            <a:ext cx="6172200" cy="3124200"/>
            <a:chOff x="1344" y="1872"/>
            <a:chExt cx="3888" cy="1968"/>
          </a:xfrm>
        </p:grpSpPr>
        <p:sp>
          <p:nvSpPr>
            <p:cNvPr id="542763" name="Line 43">
              <a:extLst>
                <a:ext uri="{FF2B5EF4-FFF2-40B4-BE49-F238E27FC236}">
                  <a16:creationId xmlns:a16="http://schemas.microsoft.com/office/drawing/2014/main" id="{4520329F-C0AC-C94C-BA3A-5D4D89219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1872"/>
              <a:ext cx="384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64" name="Rectangle 44">
              <a:extLst>
                <a:ext uri="{FF2B5EF4-FFF2-40B4-BE49-F238E27FC236}">
                  <a16:creationId xmlns:a16="http://schemas.microsoft.com/office/drawing/2014/main" id="{BA6E5195-4CBE-9F4B-8322-F80FD4319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48"/>
              <a:ext cx="240" cy="240"/>
            </a:xfrm>
            <a:prstGeom prst="rect">
              <a:avLst/>
            </a:prstGeom>
            <a:solidFill>
              <a:srgbClr val="615D5D"/>
            </a:solidFill>
            <a:ln w="38100">
              <a:solidFill>
                <a:srgbClr val="CA40B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rgbClr val="FF0000"/>
                </a:solidFill>
              </a:endParaRPr>
            </a:p>
          </p:txBody>
        </p:sp>
        <p:sp>
          <p:nvSpPr>
            <p:cNvPr id="542765" name="Oval 45">
              <a:extLst>
                <a:ext uri="{FF2B5EF4-FFF2-40B4-BE49-F238E27FC236}">
                  <a16:creationId xmlns:a16="http://schemas.microsoft.com/office/drawing/2014/main" id="{DBCB0566-5DA3-EC49-B73C-899A99859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92"/>
              <a:ext cx="1344" cy="1248"/>
            </a:xfrm>
            <a:prstGeom prst="ellipse">
              <a:avLst/>
            </a:prstGeom>
            <a:noFill/>
            <a:ln w="38100">
              <a:solidFill>
                <a:srgbClr val="CA40B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66" name="Group 46">
            <a:extLst>
              <a:ext uri="{FF2B5EF4-FFF2-40B4-BE49-F238E27FC236}">
                <a16:creationId xmlns:a16="http://schemas.microsoft.com/office/drawing/2014/main" id="{644FD86B-BF8F-F842-9EA3-52ACD5769980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133600"/>
            <a:ext cx="7620000" cy="4191000"/>
            <a:chOff x="624" y="1344"/>
            <a:chExt cx="4800" cy="2640"/>
          </a:xfrm>
        </p:grpSpPr>
        <p:grpSp>
          <p:nvGrpSpPr>
            <p:cNvPr id="542767" name="Group 47">
              <a:extLst>
                <a:ext uri="{FF2B5EF4-FFF2-40B4-BE49-F238E27FC236}">
                  <a16:creationId xmlns:a16="http://schemas.microsoft.com/office/drawing/2014/main" id="{66D2EA77-B56A-5449-89B0-5766515E6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" y="1344"/>
              <a:ext cx="384" cy="624"/>
              <a:chOff x="5040" y="1344"/>
              <a:chExt cx="384" cy="624"/>
            </a:xfrm>
          </p:grpSpPr>
          <p:sp>
            <p:nvSpPr>
              <p:cNvPr id="542768" name="Line 48">
                <a:extLst>
                  <a:ext uri="{FF2B5EF4-FFF2-40B4-BE49-F238E27FC236}">
                    <a16:creationId xmlns:a16="http://schemas.microsoft.com/office/drawing/2014/main" id="{0B551037-2AAE-7848-8D11-96DDEC00D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1344"/>
                <a:ext cx="288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769" name="Rectangle 49">
                <a:extLst>
                  <a:ext uri="{FF2B5EF4-FFF2-40B4-BE49-F238E27FC236}">
                    <a16:creationId xmlns:a16="http://schemas.microsoft.com/office/drawing/2014/main" id="{AAB72FF5-1E63-E74D-BBA1-900810B36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" y="1728"/>
                <a:ext cx="240" cy="240"/>
              </a:xfrm>
              <a:prstGeom prst="rect">
                <a:avLst/>
              </a:prstGeom>
              <a:solidFill>
                <a:srgbClr val="615D5D"/>
              </a:solidFill>
              <a:ln w="38100">
                <a:solidFill>
                  <a:srgbClr val="CF883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42770" name="Oval 50">
              <a:extLst>
                <a:ext uri="{FF2B5EF4-FFF2-40B4-BE49-F238E27FC236}">
                  <a16:creationId xmlns:a16="http://schemas.microsoft.com/office/drawing/2014/main" id="{379738E4-FFF5-9844-8449-48FDF5B24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32"/>
              <a:ext cx="2352" cy="2352"/>
            </a:xfrm>
            <a:prstGeom prst="ellipse">
              <a:avLst/>
            </a:prstGeom>
            <a:noFill/>
            <a:ln w="38100">
              <a:solidFill>
                <a:srgbClr val="CF883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771" name="Line 51">
            <a:extLst>
              <a:ext uri="{FF2B5EF4-FFF2-40B4-BE49-F238E27FC236}">
                <a16:creationId xmlns:a16="http://schemas.microsoft.com/office/drawing/2014/main" id="{EF6421FA-CCA8-AA41-B8E1-FDAF743CBC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600200"/>
            <a:ext cx="5181600" cy="4267200"/>
          </a:xfrm>
          <a:prstGeom prst="line">
            <a:avLst/>
          </a:prstGeom>
          <a:noFill/>
          <a:ln w="57150">
            <a:solidFill>
              <a:srgbClr val="089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2" name="Line 52">
            <a:extLst>
              <a:ext uri="{FF2B5EF4-FFF2-40B4-BE49-F238E27FC236}">
                <a16:creationId xmlns:a16="http://schemas.microsoft.com/office/drawing/2014/main" id="{DA9B8181-0FDC-C04D-889D-0BEF77126A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1295400"/>
            <a:ext cx="762000" cy="4572000"/>
          </a:xfrm>
          <a:prstGeom prst="line">
            <a:avLst/>
          </a:prstGeom>
          <a:noFill/>
          <a:ln w="57150">
            <a:solidFill>
              <a:srgbClr val="089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96AF02-D6CD-6E4D-B897-2CC23ECA8B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Example of Hierarchical View Frustum Culling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C2AA-51A6-4B49-8BEE-D1E8FC2C51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4B9FA-6130-3C40-AA82-EA76C053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81000"/>
            <a:ext cx="6553200" cy="61555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Portal Culling</a:t>
            </a:r>
          </a:p>
          <a:p>
            <a:pPr lvl="1"/>
            <a:r>
              <a:rPr lang="en-US" dirty="0"/>
              <a:t>Goal: walk through architectural models (buildings, cities, catacombs)</a:t>
            </a:r>
          </a:p>
          <a:p>
            <a:pPr lvl="1"/>
            <a:r>
              <a:rPr lang="en-US" dirty="0"/>
              <a:t>Divide scene into cells</a:t>
            </a:r>
          </a:p>
          <a:p>
            <a:pPr lvl="2"/>
            <a:r>
              <a:rPr lang="en-US" dirty="0"/>
              <a:t>Room, hallways</a:t>
            </a:r>
          </a:p>
          <a:p>
            <a:pPr lvl="2"/>
            <a:r>
              <a:rPr lang="en-US" dirty="0"/>
              <a:t>Each object (furniture etc.) associated to a cell are referenced</a:t>
            </a:r>
          </a:p>
          <a:p>
            <a:pPr lvl="1"/>
            <a:r>
              <a:rPr lang="en-US" dirty="0"/>
              <a:t>Define portals</a:t>
            </a:r>
          </a:p>
          <a:p>
            <a:pPr lvl="2"/>
            <a:r>
              <a:rPr lang="en-US" dirty="0"/>
              <a:t>Door/windows connect adjacent rooms</a:t>
            </a:r>
          </a:p>
          <a:p>
            <a:pPr lvl="2"/>
            <a:r>
              <a:rPr lang="en-US" dirty="0"/>
              <a:t>For each cell associate portals to that cell</a:t>
            </a:r>
          </a:p>
          <a:p>
            <a:pPr lvl="1"/>
            <a:r>
              <a:rPr lang="en-US" dirty="0"/>
              <a:t>Create an adjacency graph of cells</a:t>
            </a:r>
          </a:p>
          <a:p>
            <a:pPr lvl="2"/>
            <a:r>
              <a:rPr lang="en-US" dirty="0"/>
              <a:t>Each cell connect to other cells through portals.</a:t>
            </a:r>
          </a:p>
          <a:p>
            <a:pPr lvl="1"/>
            <a:r>
              <a:rPr lang="en-US" dirty="0"/>
              <a:t>Extension of VF culling</a:t>
            </a:r>
          </a:p>
          <a:p>
            <a:pPr lvl="2"/>
            <a:r>
              <a:rPr lang="en-US" dirty="0"/>
              <a:t>The VF is adjusted to the adjacent portals</a:t>
            </a:r>
          </a:p>
          <a:p>
            <a:pPr lvl="1"/>
            <a:r>
              <a:rPr lang="en-US" dirty="0"/>
              <a:t>Notice: cells only see other cells through portals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95AB4-C802-5145-AC6F-2BD94646CDB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0EFD094-F5C5-AE47-9D3F-4E1387A6F1A6}"/>
              </a:ext>
            </a:extLst>
          </p:cNvPr>
          <p:cNvSpPr>
            <a:spLocks noChangeAspect="1"/>
          </p:cNvSpPr>
          <p:nvPr/>
        </p:nvSpPr>
        <p:spPr>
          <a:xfrm>
            <a:off x="6692481" y="1051560"/>
            <a:ext cx="5499519" cy="4754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86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2314D6-7463-9E47-A5F0-023482CF1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Cells &amp; Portals</a:t>
            </a:r>
          </a:p>
          <a:p>
            <a:pPr lvl="1"/>
            <a:r>
              <a:rPr lang="en-US" dirty="0"/>
              <a:t>Starting with cell containing eye-point, traverse graph, rendering visible cells using original View Frustum (VF)</a:t>
            </a:r>
          </a:p>
          <a:p>
            <a:pPr lvl="1"/>
            <a:r>
              <a:rPr lang="en-US" dirty="0"/>
              <a:t>For each Portal visible in VF</a:t>
            </a:r>
          </a:p>
          <a:p>
            <a:pPr lvl="2"/>
            <a:r>
              <a:rPr lang="en-US" dirty="0"/>
              <a:t>Reduce VF to fit Portal</a:t>
            </a:r>
          </a:p>
          <a:p>
            <a:pPr lvl="2"/>
            <a:r>
              <a:rPr lang="en-US" dirty="0"/>
              <a:t>Now render Cell with reduced VF</a:t>
            </a:r>
          </a:p>
          <a:p>
            <a:pPr lvl="3"/>
            <a:r>
              <a:rPr lang="en-US" dirty="0"/>
              <a:t>For each portal visible in VF… (recursion)</a:t>
            </a:r>
          </a:p>
          <a:p>
            <a:pPr lvl="1"/>
            <a:r>
              <a:rPr lang="en-US" dirty="0"/>
              <a:t>A cell is only visible if it can be seen through a sequence of portals</a:t>
            </a:r>
          </a:p>
          <a:p>
            <a:pPr lvl="2"/>
            <a:r>
              <a:rPr lang="en-US" dirty="0"/>
              <a:t>So cell visibility reduces to testing portal sequences for a line of sight…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DB28-92FC-3043-9DBC-1E3D93D82E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89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49524" y="1677923"/>
            <a:ext cx="1600200" cy="990600"/>
          </a:xfrm>
          <a:custGeom>
            <a:avLst/>
            <a:gdLst/>
            <a:ahLst/>
            <a:cxnLst/>
            <a:rect l="l" t="t" r="r" b="b"/>
            <a:pathLst>
              <a:path w="1600200" h="990600">
                <a:moveTo>
                  <a:pt x="0" y="990600"/>
                </a:moveTo>
                <a:lnTo>
                  <a:pt x="1600200" y="990600"/>
                </a:lnTo>
                <a:lnTo>
                  <a:pt x="1600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34817" y="196824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A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9723" y="1677923"/>
            <a:ext cx="1295400" cy="1905000"/>
          </a:xfrm>
          <a:custGeom>
            <a:avLst/>
            <a:gdLst/>
            <a:ahLst/>
            <a:cxnLst/>
            <a:rect l="l" t="t" r="r" b="b"/>
            <a:pathLst>
              <a:path w="1295400" h="1905000">
                <a:moveTo>
                  <a:pt x="0" y="1905000"/>
                </a:moveTo>
                <a:lnTo>
                  <a:pt x="1295400" y="1905000"/>
                </a:lnTo>
                <a:lnTo>
                  <a:pt x="12954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73727" y="2425142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D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3324" y="3582923"/>
            <a:ext cx="5715000" cy="533400"/>
          </a:xfrm>
          <a:custGeom>
            <a:avLst/>
            <a:gdLst/>
            <a:ahLst/>
            <a:cxnLst/>
            <a:rect l="l" t="t" r="r" b="b"/>
            <a:pathLst>
              <a:path w="5715000" h="533400">
                <a:moveTo>
                  <a:pt x="0" y="533400"/>
                </a:moveTo>
                <a:lnTo>
                  <a:pt x="5715000" y="533400"/>
                </a:lnTo>
                <a:lnTo>
                  <a:pt x="5715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07508" y="3644850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H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45123" y="2516123"/>
            <a:ext cx="1371600" cy="10668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800"/>
                </a:moveTo>
                <a:lnTo>
                  <a:pt x="1371600" y="1066800"/>
                </a:lnTo>
                <a:lnTo>
                  <a:pt x="1371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24625" y="2844800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F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5323" y="266852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9524" y="2668523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0" y="914400"/>
                </a:moveTo>
                <a:lnTo>
                  <a:pt x="685800" y="914400"/>
                </a:lnTo>
                <a:lnTo>
                  <a:pt x="685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77362" y="2921000"/>
            <a:ext cx="1038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180" algn="l"/>
              </a:tabLst>
            </a:pPr>
            <a:r>
              <a:rPr sz="2400" dirty="0">
                <a:latin typeface="Helvetica"/>
                <a:cs typeface="Helvetica"/>
              </a:rPr>
              <a:t>B	</a:t>
            </a:r>
            <a:r>
              <a:rPr sz="2400" spc="-5" dirty="0">
                <a:latin typeface="Helvetica"/>
                <a:cs typeface="Helvetica"/>
              </a:rPr>
              <a:t>C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5123" y="1677923"/>
            <a:ext cx="1981200" cy="838200"/>
          </a:xfrm>
          <a:custGeom>
            <a:avLst/>
            <a:gdLst/>
            <a:ahLst/>
            <a:cxnLst/>
            <a:rect l="l" t="t" r="r" b="b"/>
            <a:pathLst>
              <a:path w="1981200" h="838200">
                <a:moveTo>
                  <a:pt x="0" y="838200"/>
                </a:moveTo>
                <a:lnTo>
                  <a:pt x="1981200" y="838200"/>
                </a:lnTo>
                <a:lnTo>
                  <a:pt x="1981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20281" y="189136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E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16723" y="1677923"/>
            <a:ext cx="1752600" cy="1905000"/>
          </a:xfrm>
          <a:custGeom>
            <a:avLst/>
            <a:gdLst/>
            <a:ahLst/>
            <a:cxnLst/>
            <a:rect l="l" t="t" r="r" b="b"/>
            <a:pathLst>
              <a:path w="1752600" h="1905000">
                <a:moveTo>
                  <a:pt x="0" y="1905000"/>
                </a:moveTo>
                <a:lnTo>
                  <a:pt x="1752600" y="1905000"/>
                </a:lnTo>
                <a:lnTo>
                  <a:pt x="1752600" y="0"/>
                </a:lnTo>
                <a:lnTo>
                  <a:pt x="609600" y="0"/>
                </a:lnTo>
                <a:lnTo>
                  <a:pt x="609600" y="838200"/>
                </a:lnTo>
                <a:lnTo>
                  <a:pt x="0" y="838200"/>
                </a:lnTo>
                <a:lnTo>
                  <a:pt x="0" y="19050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92523" y="35829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8123" y="35829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30723" y="3582923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1523" y="358292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26323" y="20589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2323" y="251612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5123" y="17541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92523" y="26685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9723" y="21351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355838" y="2844800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G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68923" y="5945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4"/>
                </a:lnTo>
                <a:lnTo>
                  <a:pt x="100793" y="39041"/>
                </a:lnTo>
                <a:lnTo>
                  <a:pt x="66960" y="66955"/>
                </a:lnTo>
                <a:lnTo>
                  <a:pt x="39045" y="100788"/>
                </a:lnTo>
                <a:lnTo>
                  <a:pt x="17966" y="139619"/>
                </a:lnTo>
                <a:lnTo>
                  <a:pt x="4644" y="182529"/>
                </a:lnTo>
                <a:lnTo>
                  <a:pt x="0" y="228599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599"/>
                </a:lnTo>
                <a:lnTo>
                  <a:pt x="452555" y="182529"/>
                </a:lnTo>
                <a:lnTo>
                  <a:pt x="439233" y="139619"/>
                </a:lnTo>
                <a:lnTo>
                  <a:pt x="418154" y="100788"/>
                </a:lnTo>
                <a:lnTo>
                  <a:pt x="390239" y="66955"/>
                </a:lnTo>
                <a:lnTo>
                  <a:pt x="356406" y="39041"/>
                </a:lnTo>
                <a:lnTo>
                  <a:pt x="317575" y="17964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5945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599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599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75351" y="597052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H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401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401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55186" y="520827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B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545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545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060697" y="520827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C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689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689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975351" y="520827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D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833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833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908419" y="5208270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F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977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977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95640" y="5208270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G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405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405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356729" y="452153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E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4973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973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612386" y="452153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A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30268" y="5591556"/>
            <a:ext cx="1419225" cy="581025"/>
          </a:xfrm>
          <a:custGeom>
            <a:avLst/>
            <a:gdLst/>
            <a:ahLst/>
            <a:cxnLst/>
            <a:rect l="l" t="t" r="r" b="b"/>
            <a:pathLst>
              <a:path w="1419225" h="581025">
                <a:moveTo>
                  <a:pt x="0" y="0"/>
                </a:moveTo>
                <a:lnTo>
                  <a:pt x="1419224" y="581025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44667" y="5591555"/>
            <a:ext cx="590550" cy="400050"/>
          </a:xfrm>
          <a:custGeom>
            <a:avLst/>
            <a:gdLst/>
            <a:ahLst/>
            <a:cxnLst/>
            <a:rect l="l" t="t" r="r" b="b"/>
            <a:pathLst>
              <a:path w="590550" h="400050">
                <a:moveTo>
                  <a:pt x="0" y="0"/>
                </a:moveTo>
                <a:lnTo>
                  <a:pt x="590550" y="40005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97523" y="5658611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59067" y="5591555"/>
            <a:ext cx="1504950" cy="400050"/>
          </a:xfrm>
          <a:custGeom>
            <a:avLst/>
            <a:gdLst/>
            <a:ahLst/>
            <a:cxnLst/>
            <a:rect l="l" t="t" r="r" b="b"/>
            <a:pathLst>
              <a:path w="1504950" h="400050">
                <a:moveTo>
                  <a:pt x="1504950" y="0"/>
                </a:moveTo>
                <a:lnTo>
                  <a:pt x="0" y="40005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06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133350" y="323850"/>
                </a:moveTo>
                <a:lnTo>
                  <a:pt x="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734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0" y="32385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59068" y="4725924"/>
            <a:ext cx="962025" cy="504825"/>
          </a:xfrm>
          <a:custGeom>
            <a:avLst/>
            <a:gdLst/>
            <a:ahLst/>
            <a:cxnLst/>
            <a:rect l="l" t="t" r="r" b="b"/>
            <a:pathLst>
              <a:path w="962025" h="504825">
                <a:moveTo>
                  <a:pt x="0" y="504825"/>
                </a:moveTo>
                <a:lnTo>
                  <a:pt x="962025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72812" y="4725924"/>
            <a:ext cx="962025" cy="504825"/>
          </a:xfrm>
          <a:custGeom>
            <a:avLst/>
            <a:gdLst/>
            <a:ahLst/>
            <a:cxnLst/>
            <a:rect l="l" t="t" r="r" b="b"/>
            <a:pathLst>
              <a:path w="962025" h="504825">
                <a:moveTo>
                  <a:pt x="962025" y="504825"/>
                </a:moveTo>
                <a:lnTo>
                  <a:pt x="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874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0" y="0"/>
                </a:moveTo>
                <a:lnTo>
                  <a:pt x="133350" y="32385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81800" y="1676401"/>
            <a:ext cx="475488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90F07E91-E8D0-AB4B-855E-49080906B5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Cells &amp;</a:t>
            </a:r>
            <a:r>
              <a:rPr lang="en-US" sz="4000" spc="-45" dirty="0"/>
              <a:t> </a:t>
            </a:r>
            <a:r>
              <a:rPr lang="en-US" sz="4000" spc="-5" dirty="0"/>
              <a:t>Portals</a:t>
            </a:r>
            <a:endParaRPr lang="en-US" dirty="0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82E572B0-2918-2343-B3E3-4C3A53F1557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8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49524" y="1677923"/>
            <a:ext cx="1600200" cy="990600"/>
          </a:xfrm>
          <a:custGeom>
            <a:avLst/>
            <a:gdLst/>
            <a:ahLst/>
            <a:cxnLst/>
            <a:rect l="l" t="t" r="r" b="b"/>
            <a:pathLst>
              <a:path w="1600200" h="990600">
                <a:moveTo>
                  <a:pt x="0" y="990600"/>
                </a:moveTo>
                <a:lnTo>
                  <a:pt x="1600200" y="990600"/>
                </a:lnTo>
                <a:lnTo>
                  <a:pt x="1600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9524" y="1677923"/>
            <a:ext cx="1600200" cy="990600"/>
          </a:xfrm>
          <a:custGeom>
            <a:avLst/>
            <a:gdLst/>
            <a:ahLst/>
            <a:cxnLst/>
            <a:rect l="l" t="t" r="r" b="b"/>
            <a:pathLst>
              <a:path w="1600200" h="990600">
                <a:moveTo>
                  <a:pt x="0" y="990600"/>
                </a:moveTo>
                <a:lnTo>
                  <a:pt x="1600200" y="990600"/>
                </a:lnTo>
                <a:lnTo>
                  <a:pt x="1600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4817" y="196824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A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9723" y="1677923"/>
            <a:ext cx="1295400" cy="1905000"/>
          </a:xfrm>
          <a:custGeom>
            <a:avLst/>
            <a:gdLst/>
            <a:ahLst/>
            <a:cxnLst/>
            <a:rect l="l" t="t" r="r" b="b"/>
            <a:pathLst>
              <a:path w="1295400" h="1905000">
                <a:moveTo>
                  <a:pt x="0" y="1905000"/>
                </a:moveTo>
                <a:lnTo>
                  <a:pt x="1295400" y="1905000"/>
                </a:lnTo>
                <a:lnTo>
                  <a:pt x="12954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9723" y="1677923"/>
            <a:ext cx="1295400" cy="1905000"/>
          </a:xfrm>
          <a:custGeom>
            <a:avLst/>
            <a:gdLst/>
            <a:ahLst/>
            <a:cxnLst/>
            <a:rect l="l" t="t" r="r" b="b"/>
            <a:pathLst>
              <a:path w="1295400" h="1905000">
                <a:moveTo>
                  <a:pt x="0" y="1905000"/>
                </a:moveTo>
                <a:lnTo>
                  <a:pt x="1295400" y="1905000"/>
                </a:lnTo>
                <a:lnTo>
                  <a:pt x="12954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73727" y="2425142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D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3324" y="3582923"/>
            <a:ext cx="5715000" cy="533400"/>
          </a:xfrm>
          <a:custGeom>
            <a:avLst/>
            <a:gdLst/>
            <a:ahLst/>
            <a:cxnLst/>
            <a:rect l="l" t="t" r="r" b="b"/>
            <a:pathLst>
              <a:path w="5715000" h="533400">
                <a:moveTo>
                  <a:pt x="0" y="533400"/>
                </a:moveTo>
                <a:lnTo>
                  <a:pt x="5715000" y="533400"/>
                </a:lnTo>
                <a:lnTo>
                  <a:pt x="5715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07508" y="3644850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H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45123" y="2516123"/>
            <a:ext cx="1371600" cy="10668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800"/>
                </a:moveTo>
                <a:lnTo>
                  <a:pt x="1371600" y="1066800"/>
                </a:lnTo>
                <a:lnTo>
                  <a:pt x="1371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5123" y="2516123"/>
            <a:ext cx="1371600" cy="10668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800"/>
                </a:moveTo>
                <a:lnTo>
                  <a:pt x="1371600" y="1066800"/>
                </a:lnTo>
                <a:lnTo>
                  <a:pt x="1371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323" y="266852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914400"/>
                </a:moveTo>
                <a:lnTo>
                  <a:pt x="914400" y="914400"/>
                </a:lnTo>
                <a:lnTo>
                  <a:pt x="9144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9524" y="2668523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0" y="914400"/>
                </a:moveTo>
                <a:lnTo>
                  <a:pt x="685800" y="914400"/>
                </a:lnTo>
                <a:lnTo>
                  <a:pt x="685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77362" y="2921000"/>
            <a:ext cx="1038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180" algn="l"/>
              </a:tabLst>
            </a:pPr>
            <a:r>
              <a:rPr sz="2400" dirty="0">
                <a:latin typeface="Helvetica"/>
                <a:cs typeface="Helvetica"/>
              </a:rPr>
              <a:t>B	</a:t>
            </a:r>
            <a:r>
              <a:rPr sz="2400" spc="-5" dirty="0">
                <a:latin typeface="Helvetica"/>
                <a:cs typeface="Helvetica"/>
              </a:rPr>
              <a:t>C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45123" y="1677923"/>
            <a:ext cx="1981200" cy="838200"/>
          </a:xfrm>
          <a:custGeom>
            <a:avLst/>
            <a:gdLst/>
            <a:ahLst/>
            <a:cxnLst/>
            <a:rect l="l" t="t" r="r" b="b"/>
            <a:pathLst>
              <a:path w="1981200" h="838200">
                <a:moveTo>
                  <a:pt x="0" y="838200"/>
                </a:moveTo>
                <a:lnTo>
                  <a:pt x="1981200" y="838200"/>
                </a:lnTo>
                <a:lnTo>
                  <a:pt x="1981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5123" y="1677923"/>
            <a:ext cx="1981200" cy="838200"/>
          </a:xfrm>
          <a:custGeom>
            <a:avLst/>
            <a:gdLst/>
            <a:ahLst/>
            <a:cxnLst/>
            <a:rect l="l" t="t" r="r" b="b"/>
            <a:pathLst>
              <a:path w="1981200" h="838200">
                <a:moveTo>
                  <a:pt x="0" y="838200"/>
                </a:moveTo>
                <a:lnTo>
                  <a:pt x="1981200" y="838200"/>
                </a:lnTo>
                <a:lnTo>
                  <a:pt x="1981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20281" y="189136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E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16723" y="2515870"/>
            <a:ext cx="1752600" cy="1066800"/>
          </a:xfrm>
          <a:custGeom>
            <a:avLst/>
            <a:gdLst/>
            <a:ahLst/>
            <a:cxnLst/>
            <a:rect l="l" t="t" r="r" b="b"/>
            <a:pathLst>
              <a:path w="1752600" h="1066800">
                <a:moveTo>
                  <a:pt x="0" y="1066800"/>
                </a:moveTo>
                <a:lnTo>
                  <a:pt x="1752600" y="1066800"/>
                </a:lnTo>
                <a:lnTo>
                  <a:pt x="1752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6323" y="1677670"/>
            <a:ext cx="1143000" cy="838200"/>
          </a:xfrm>
          <a:custGeom>
            <a:avLst/>
            <a:gdLst/>
            <a:ahLst/>
            <a:cxnLst/>
            <a:rect l="l" t="t" r="r" b="b"/>
            <a:pathLst>
              <a:path w="1143000" h="838200">
                <a:moveTo>
                  <a:pt x="0" y="838200"/>
                </a:moveTo>
                <a:lnTo>
                  <a:pt x="1143000" y="838200"/>
                </a:lnTo>
                <a:lnTo>
                  <a:pt x="1143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6723" y="1677923"/>
            <a:ext cx="1752600" cy="1905000"/>
          </a:xfrm>
          <a:custGeom>
            <a:avLst/>
            <a:gdLst/>
            <a:ahLst/>
            <a:cxnLst/>
            <a:rect l="l" t="t" r="r" b="b"/>
            <a:pathLst>
              <a:path w="1752600" h="1905000">
                <a:moveTo>
                  <a:pt x="0" y="1905000"/>
                </a:moveTo>
                <a:lnTo>
                  <a:pt x="1752600" y="1905000"/>
                </a:lnTo>
                <a:lnTo>
                  <a:pt x="1752600" y="0"/>
                </a:lnTo>
                <a:lnTo>
                  <a:pt x="609600" y="0"/>
                </a:lnTo>
                <a:lnTo>
                  <a:pt x="609600" y="838200"/>
                </a:lnTo>
                <a:lnTo>
                  <a:pt x="0" y="838200"/>
                </a:lnTo>
                <a:lnTo>
                  <a:pt x="0" y="19050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2523" y="35829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8123" y="35829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0723" y="3582923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21523" y="358292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26323" y="20589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02323" y="2516123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5123" y="17541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92523" y="266852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9723" y="2135123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39624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355838" y="2844800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G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68923" y="5945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4"/>
                </a:lnTo>
                <a:lnTo>
                  <a:pt x="100793" y="39041"/>
                </a:lnTo>
                <a:lnTo>
                  <a:pt x="66960" y="66955"/>
                </a:lnTo>
                <a:lnTo>
                  <a:pt x="39045" y="100788"/>
                </a:lnTo>
                <a:lnTo>
                  <a:pt x="17966" y="139619"/>
                </a:lnTo>
                <a:lnTo>
                  <a:pt x="4644" y="182529"/>
                </a:lnTo>
                <a:lnTo>
                  <a:pt x="0" y="228599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599"/>
                </a:lnTo>
                <a:lnTo>
                  <a:pt x="452555" y="182529"/>
                </a:lnTo>
                <a:lnTo>
                  <a:pt x="439233" y="139619"/>
                </a:lnTo>
                <a:lnTo>
                  <a:pt x="418154" y="100788"/>
                </a:lnTo>
                <a:lnTo>
                  <a:pt x="390239" y="66955"/>
                </a:lnTo>
                <a:lnTo>
                  <a:pt x="356406" y="39041"/>
                </a:lnTo>
                <a:lnTo>
                  <a:pt x="317575" y="17964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5945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599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599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975351" y="597052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H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401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01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55186" y="520827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B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545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545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60697" y="520827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C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689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689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833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833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908419" y="5208270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F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977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97723" y="51831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795640" y="5208270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G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405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405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356729" y="452153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E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973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97323" y="44973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612386" y="4521531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Helvetica"/>
                <a:cs typeface="Helvetica"/>
              </a:rPr>
              <a:t>A</a:t>
            </a:r>
            <a:endParaRPr sz="2400">
              <a:latin typeface="Helvetica"/>
              <a:cs typeface="Helvetic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430268" y="5591556"/>
            <a:ext cx="1419225" cy="581025"/>
          </a:xfrm>
          <a:custGeom>
            <a:avLst/>
            <a:gdLst/>
            <a:ahLst/>
            <a:cxnLst/>
            <a:rect l="l" t="t" r="r" b="b"/>
            <a:pathLst>
              <a:path w="1419225" h="581025">
                <a:moveTo>
                  <a:pt x="0" y="0"/>
                </a:moveTo>
                <a:lnTo>
                  <a:pt x="1419224" y="581025"/>
                </a:lnTo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44667" y="5591555"/>
            <a:ext cx="590550" cy="400050"/>
          </a:xfrm>
          <a:custGeom>
            <a:avLst/>
            <a:gdLst/>
            <a:ahLst/>
            <a:cxnLst/>
            <a:rect l="l" t="t" r="r" b="b"/>
            <a:pathLst>
              <a:path w="590550" h="400050">
                <a:moveTo>
                  <a:pt x="0" y="0"/>
                </a:moveTo>
                <a:lnTo>
                  <a:pt x="590550" y="400050"/>
                </a:lnTo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97523" y="5658611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3962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59067" y="5591555"/>
            <a:ext cx="1504950" cy="400050"/>
          </a:xfrm>
          <a:custGeom>
            <a:avLst/>
            <a:gdLst/>
            <a:ahLst/>
            <a:cxnLst/>
            <a:rect l="l" t="t" r="r" b="b"/>
            <a:pathLst>
              <a:path w="1504950" h="400050">
                <a:moveTo>
                  <a:pt x="1504950" y="0"/>
                </a:moveTo>
                <a:lnTo>
                  <a:pt x="0" y="400050"/>
                </a:lnTo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306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133350" y="323850"/>
                </a:moveTo>
                <a:lnTo>
                  <a:pt x="0" y="0"/>
                </a:lnTo>
              </a:path>
            </a:pathLst>
          </a:custGeom>
          <a:ln w="3962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734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0" y="32385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59068" y="4725924"/>
            <a:ext cx="962025" cy="504825"/>
          </a:xfrm>
          <a:custGeom>
            <a:avLst/>
            <a:gdLst/>
            <a:ahLst/>
            <a:cxnLst/>
            <a:rect l="l" t="t" r="r" b="b"/>
            <a:pathLst>
              <a:path w="962025" h="504825">
                <a:moveTo>
                  <a:pt x="0" y="504825"/>
                </a:moveTo>
                <a:lnTo>
                  <a:pt x="962025" y="0"/>
                </a:lnTo>
              </a:path>
            </a:pathLst>
          </a:custGeom>
          <a:ln w="3962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72812" y="4725924"/>
            <a:ext cx="962025" cy="504825"/>
          </a:xfrm>
          <a:custGeom>
            <a:avLst/>
            <a:gdLst/>
            <a:ahLst/>
            <a:cxnLst/>
            <a:rect l="l" t="t" r="r" b="b"/>
            <a:pathLst>
              <a:path w="962025" h="504825">
                <a:moveTo>
                  <a:pt x="962025" y="504825"/>
                </a:moveTo>
                <a:lnTo>
                  <a:pt x="0" y="0"/>
                </a:lnTo>
              </a:path>
            </a:pathLst>
          </a:custGeom>
          <a:ln w="3962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87467" y="4905755"/>
            <a:ext cx="133350" cy="323850"/>
          </a:xfrm>
          <a:custGeom>
            <a:avLst/>
            <a:gdLst/>
            <a:ahLst/>
            <a:cxnLst/>
            <a:rect l="l" t="t" r="r" b="b"/>
            <a:pathLst>
              <a:path w="133350" h="323850">
                <a:moveTo>
                  <a:pt x="0" y="0"/>
                </a:moveTo>
                <a:lnTo>
                  <a:pt x="133350" y="323850"/>
                </a:lnTo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81800" y="1676401"/>
            <a:ext cx="475488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40124" y="1886967"/>
            <a:ext cx="2974975" cy="517525"/>
          </a:xfrm>
          <a:custGeom>
            <a:avLst/>
            <a:gdLst/>
            <a:ahLst/>
            <a:cxnLst/>
            <a:rect l="l" t="t" r="r" b="b"/>
            <a:pathLst>
              <a:path w="2974975" h="517525">
                <a:moveTo>
                  <a:pt x="108457" y="399923"/>
                </a:moveTo>
                <a:lnTo>
                  <a:pt x="0" y="476758"/>
                </a:lnTo>
                <a:lnTo>
                  <a:pt x="126492" y="517398"/>
                </a:lnTo>
                <a:lnTo>
                  <a:pt x="120955" y="481330"/>
                </a:lnTo>
                <a:lnTo>
                  <a:pt x="100964" y="481330"/>
                </a:lnTo>
                <a:lnTo>
                  <a:pt x="94868" y="442087"/>
                </a:lnTo>
                <a:lnTo>
                  <a:pt x="114467" y="439072"/>
                </a:lnTo>
                <a:lnTo>
                  <a:pt x="108457" y="399923"/>
                </a:lnTo>
                <a:close/>
              </a:path>
              <a:path w="2974975" h="517525">
                <a:moveTo>
                  <a:pt x="114467" y="439072"/>
                </a:moveTo>
                <a:lnTo>
                  <a:pt x="94868" y="442087"/>
                </a:lnTo>
                <a:lnTo>
                  <a:pt x="100964" y="481330"/>
                </a:lnTo>
                <a:lnTo>
                  <a:pt x="120493" y="478325"/>
                </a:lnTo>
                <a:lnTo>
                  <a:pt x="114467" y="439072"/>
                </a:lnTo>
                <a:close/>
              </a:path>
              <a:path w="2974975" h="517525">
                <a:moveTo>
                  <a:pt x="120493" y="478325"/>
                </a:moveTo>
                <a:lnTo>
                  <a:pt x="100964" y="481330"/>
                </a:lnTo>
                <a:lnTo>
                  <a:pt x="120955" y="481330"/>
                </a:lnTo>
                <a:lnTo>
                  <a:pt x="120493" y="478325"/>
                </a:lnTo>
                <a:close/>
              </a:path>
              <a:path w="2974975" h="517525">
                <a:moveTo>
                  <a:pt x="2968752" y="0"/>
                </a:moveTo>
                <a:lnTo>
                  <a:pt x="114467" y="439072"/>
                </a:lnTo>
                <a:lnTo>
                  <a:pt x="120493" y="478325"/>
                </a:lnTo>
                <a:lnTo>
                  <a:pt x="2974848" y="39116"/>
                </a:lnTo>
                <a:lnTo>
                  <a:pt x="296875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59323" y="1847088"/>
            <a:ext cx="1752600" cy="119380"/>
          </a:xfrm>
          <a:custGeom>
            <a:avLst/>
            <a:gdLst/>
            <a:ahLst/>
            <a:cxnLst/>
            <a:rect l="l" t="t" r="r" b="b"/>
            <a:pathLst>
              <a:path w="1752600" h="119380">
                <a:moveTo>
                  <a:pt x="118872" y="0"/>
                </a:moveTo>
                <a:lnTo>
                  <a:pt x="0" y="59436"/>
                </a:lnTo>
                <a:lnTo>
                  <a:pt x="118872" y="118872"/>
                </a:lnTo>
                <a:lnTo>
                  <a:pt x="118872" y="79248"/>
                </a:lnTo>
                <a:lnTo>
                  <a:pt x="99060" y="79248"/>
                </a:lnTo>
                <a:lnTo>
                  <a:pt x="99060" y="39624"/>
                </a:lnTo>
                <a:lnTo>
                  <a:pt x="118872" y="39624"/>
                </a:lnTo>
                <a:lnTo>
                  <a:pt x="118872" y="0"/>
                </a:lnTo>
                <a:close/>
              </a:path>
              <a:path w="1752600" h="119380">
                <a:moveTo>
                  <a:pt x="118872" y="39624"/>
                </a:moveTo>
                <a:lnTo>
                  <a:pt x="99060" y="39624"/>
                </a:lnTo>
                <a:lnTo>
                  <a:pt x="99060" y="79248"/>
                </a:lnTo>
                <a:lnTo>
                  <a:pt x="118872" y="79248"/>
                </a:lnTo>
                <a:lnTo>
                  <a:pt x="118872" y="39624"/>
                </a:lnTo>
                <a:close/>
              </a:path>
              <a:path w="1752600" h="119380">
                <a:moveTo>
                  <a:pt x="1752600" y="39624"/>
                </a:moveTo>
                <a:lnTo>
                  <a:pt x="118872" y="39624"/>
                </a:lnTo>
                <a:lnTo>
                  <a:pt x="118872" y="79248"/>
                </a:lnTo>
                <a:lnTo>
                  <a:pt x="1752600" y="79248"/>
                </a:lnTo>
                <a:lnTo>
                  <a:pt x="1752600" y="3962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26124" y="1895856"/>
            <a:ext cx="702945" cy="1077595"/>
          </a:xfrm>
          <a:custGeom>
            <a:avLst/>
            <a:gdLst/>
            <a:ahLst/>
            <a:cxnLst/>
            <a:rect l="l" t="t" r="r" b="b"/>
            <a:pathLst>
              <a:path w="702945" h="1077595">
                <a:moveTo>
                  <a:pt x="14224" y="945388"/>
                </a:moveTo>
                <a:lnTo>
                  <a:pt x="0" y="1077468"/>
                </a:lnTo>
                <a:lnTo>
                  <a:pt x="114300" y="1009650"/>
                </a:lnTo>
                <a:lnTo>
                  <a:pt x="106784" y="1004824"/>
                </a:lnTo>
                <a:lnTo>
                  <a:pt x="70230" y="1004824"/>
                </a:lnTo>
                <a:lnTo>
                  <a:pt x="36956" y="983488"/>
                </a:lnTo>
                <a:lnTo>
                  <a:pt x="47650" y="966852"/>
                </a:lnTo>
                <a:lnTo>
                  <a:pt x="14224" y="945388"/>
                </a:lnTo>
                <a:close/>
              </a:path>
              <a:path w="702945" h="1077595">
                <a:moveTo>
                  <a:pt x="47650" y="966852"/>
                </a:moveTo>
                <a:lnTo>
                  <a:pt x="36956" y="983488"/>
                </a:lnTo>
                <a:lnTo>
                  <a:pt x="70230" y="1004824"/>
                </a:lnTo>
                <a:lnTo>
                  <a:pt x="80910" y="988209"/>
                </a:lnTo>
                <a:lnTo>
                  <a:pt x="47650" y="966852"/>
                </a:lnTo>
                <a:close/>
              </a:path>
              <a:path w="702945" h="1077595">
                <a:moveTo>
                  <a:pt x="80910" y="988209"/>
                </a:moveTo>
                <a:lnTo>
                  <a:pt x="70230" y="1004824"/>
                </a:lnTo>
                <a:lnTo>
                  <a:pt x="106784" y="1004824"/>
                </a:lnTo>
                <a:lnTo>
                  <a:pt x="80910" y="988209"/>
                </a:lnTo>
                <a:close/>
              </a:path>
              <a:path w="702945" h="1077595">
                <a:moveTo>
                  <a:pt x="669163" y="0"/>
                </a:moveTo>
                <a:lnTo>
                  <a:pt x="47650" y="966852"/>
                </a:lnTo>
                <a:lnTo>
                  <a:pt x="80910" y="988209"/>
                </a:lnTo>
                <a:lnTo>
                  <a:pt x="702437" y="21336"/>
                </a:lnTo>
                <a:lnTo>
                  <a:pt x="66916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05321" y="1887854"/>
            <a:ext cx="1530985" cy="568960"/>
          </a:xfrm>
          <a:custGeom>
            <a:avLst/>
            <a:gdLst/>
            <a:ahLst/>
            <a:cxnLst/>
            <a:rect l="l" t="t" r="r" b="b"/>
            <a:pathLst>
              <a:path w="1530984" h="568960">
                <a:moveTo>
                  <a:pt x="1411850" y="531560"/>
                </a:moveTo>
                <a:lnTo>
                  <a:pt x="1398777" y="568960"/>
                </a:lnTo>
                <a:lnTo>
                  <a:pt x="1530603" y="552069"/>
                </a:lnTo>
                <a:lnTo>
                  <a:pt x="1517043" y="538099"/>
                </a:lnTo>
                <a:lnTo>
                  <a:pt x="1430527" y="538099"/>
                </a:lnTo>
                <a:lnTo>
                  <a:pt x="1411850" y="531560"/>
                </a:lnTo>
                <a:close/>
              </a:path>
              <a:path w="1530984" h="568960">
                <a:moveTo>
                  <a:pt x="1424944" y="494101"/>
                </a:moveTo>
                <a:lnTo>
                  <a:pt x="1411850" y="531560"/>
                </a:lnTo>
                <a:lnTo>
                  <a:pt x="1430527" y="538099"/>
                </a:lnTo>
                <a:lnTo>
                  <a:pt x="1443608" y="500634"/>
                </a:lnTo>
                <a:lnTo>
                  <a:pt x="1424944" y="494101"/>
                </a:lnTo>
                <a:close/>
              </a:path>
              <a:path w="1530984" h="568960">
                <a:moveTo>
                  <a:pt x="1438021" y="456692"/>
                </a:moveTo>
                <a:lnTo>
                  <a:pt x="1424944" y="494101"/>
                </a:lnTo>
                <a:lnTo>
                  <a:pt x="1443608" y="500634"/>
                </a:lnTo>
                <a:lnTo>
                  <a:pt x="1430527" y="538099"/>
                </a:lnTo>
                <a:lnTo>
                  <a:pt x="1517043" y="538099"/>
                </a:lnTo>
                <a:lnTo>
                  <a:pt x="1438021" y="456692"/>
                </a:lnTo>
                <a:close/>
              </a:path>
              <a:path w="1530984" h="568960">
                <a:moveTo>
                  <a:pt x="13207" y="0"/>
                </a:moveTo>
                <a:lnTo>
                  <a:pt x="0" y="37337"/>
                </a:lnTo>
                <a:lnTo>
                  <a:pt x="1411850" y="531560"/>
                </a:lnTo>
                <a:lnTo>
                  <a:pt x="1424944" y="494101"/>
                </a:lnTo>
                <a:lnTo>
                  <a:pt x="1320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975351" y="5208271"/>
            <a:ext cx="245745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Helvetica"/>
                <a:cs typeface="Helvetica"/>
              </a:rPr>
              <a:t>D</a:t>
            </a:r>
            <a:endParaRPr sz="2400">
              <a:latin typeface="Helvetica"/>
              <a:cs typeface="Helvetica"/>
            </a:endParaRPr>
          </a:p>
          <a:p>
            <a:pPr marL="17145">
              <a:spcBef>
                <a:spcPts val="120"/>
              </a:spcBef>
            </a:pP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183124" y="1892807"/>
            <a:ext cx="1843405" cy="1918970"/>
          </a:xfrm>
          <a:custGeom>
            <a:avLst/>
            <a:gdLst/>
            <a:ahLst/>
            <a:cxnLst/>
            <a:rect l="l" t="t" r="r" b="b"/>
            <a:pathLst>
              <a:path w="1843404" h="1918970">
                <a:moveTo>
                  <a:pt x="39497" y="1791842"/>
                </a:moveTo>
                <a:lnTo>
                  <a:pt x="0" y="1918715"/>
                </a:lnTo>
                <a:lnTo>
                  <a:pt x="125222" y="1874139"/>
                </a:lnTo>
                <a:lnTo>
                  <a:pt x="111463" y="1860930"/>
                </a:lnTo>
                <a:lnTo>
                  <a:pt x="82930" y="1860930"/>
                </a:lnTo>
                <a:lnTo>
                  <a:pt x="54355" y="1833498"/>
                </a:lnTo>
                <a:lnTo>
                  <a:pt x="68040" y="1819244"/>
                </a:lnTo>
                <a:lnTo>
                  <a:pt x="39497" y="1791842"/>
                </a:lnTo>
                <a:close/>
              </a:path>
              <a:path w="1843404" h="1918970">
                <a:moveTo>
                  <a:pt x="68040" y="1819244"/>
                </a:moveTo>
                <a:lnTo>
                  <a:pt x="54355" y="1833498"/>
                </a:lnTo>
                <a:lnTo>
                  <a:pt x="82930" y="1860930"/>
                </a:lnTo>
                <a:lnTo>
                  <a:pt x="96615" y="1846676"/>
                </a:lnTo>
                <a:lnTo>
                  <a:pt x="68040" y="1819244"/>
                </a:lnTo>
                <a:close/>
              </a:path>
              <a:path w="1843404" h="1918970">
                <a:moveTo>
                  <a:pt x="96615" y="1846676"/>
                </a:moveTo>
                <a:lnTo>
                  <a:pt x="82930" y="1860930"/>
                </a:lnTo>
                <a:lnTo>
                  <a:pt x="111463" y="1860930"/>
                </a:lnTo>
                <a:lnTo>
                  <a:pt x="96615" y="1846676"/>
                </a:lnTo>
                <a:close/>
              </a:path>
              <a:path w="1843404" h="1918970">
                <a:moveTo>
                  <a:pt x="1814449" y="0"/>
                </a:moveTo>
                <a:lnTo>
                  <a:pt x="68040" y="1819244"/>
                </a:lnTo>
                <a:lnTo>
                  <a:pt x="96615" y="1846676"/>
                </a:lnTo>
                <a:lnTo>
                  <a:pt x="1843151" y="27431"/>
                </a:lnTo>
                <a:lnTo>
                  <a:pt x="181444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95951" y="2134006"/>
            <a:ext cx="1040765" cy="12446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2000" spc="-7" baseline="-7986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2000" spc="-1687" baseline="-798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Helvetica"/>
                <a:cs typeface="Helvetica"/>
              </a:rPr>
              <a:t>F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B048E50D-E9C4-CD44-AB5A-4B1F080E9D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Cells &amp;</a:t>
            </a:r>
            <a:r>
              <a:rPr lang="en-US" sz="4000" spc="-45" dirty="0"/>
              <a:t> </a:t>
            </a:r>
            <a:r>
              <a:rPr lang="en-US" sz="4000" spc="-5" dirty="0"/>
              <a:t>Portals</a:t>
            </a:r>
            <a:endParaRPr lang="en-US" dirty="0"/>
          </a:p>
        </p:txBody>
      </p: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67A4B11B-52D0-D540-87B8-F8A1C4067BB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60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113C1E-5143-6742-B252-127236527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Contribution Culling</a:t>
            </a:r>
          </a:p>
          <a:p>
            <a:pPr lvl="1"/>
            <a:r>
              <a:rPr lang="en-US" altLang="en-US" dirty="0"/>
              <a:t>Idea: objects whose projected bounding volume occupy less than N pixels are culled</a:t>
            </a:r>
          </a:p>
          <a:p>
            <a:pPr lvl="1"/>
            <a:r>
              <a:rPr lang="en-US" altLang="en-US" dirty="0"/>
              <a:t>This is an approximative algorithm as the things you cull away may actually contribute to the final image</a:t>
            </a:r>
          </a:p>
          <a:p>
            <a:pPr lvl="1"/>
            <a:r>
              <a:rPr lang="en-US" altLang="en-US" dirty="0"/>
              <a:t>Advantage: trade-off quality/speed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3E129-F053-8A41-A57E-49DB1C1795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1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5" name="Rectangle 3">
            <a:extLst>
              <a:ext uri="{FF2B5EF4-FFF2-40B4-BE49-F238E27FC236}">
                <a16:creationId xmlns:a16="http://schemas.microsoft.com/office/drawing/2014/main" id="{EA8A28F9-9E88-AA4A-B8F7-E361CD46E5A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Limitations of Immediate Mode Graphics</a:t>
            </a:r>
          </a:p>
          <a:p>
            <a:pPr lvl="1"/>
            <a:r>
              <a:rPr lang="en-US" altLang="en-US" dirty="0"/>
              <a:t>When we define a geometric object in an application</a:t>
            </a:r>
          </a:p>
          <a:p>
            <a:pPr lvl="1"/>
            <a:r>
              <a:rPr lang="en-US" altLang="en-US" dirty="0"/>
              <a:t>Object is passed through the pipeline </a:t>
            </a:r>
          </a:p>
          <a:p>
            <a:pPr lvl="1"/>
            <a:r>
              <a:rPr lang="en-US" altLang="en-US" dirty="0"/>
              <a:t>To redraw the object, either changed or the same, we must re-execute the code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At the end of the day, we manage objects directly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027B-137C-D44F-9211-2E8642ADA0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2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3" name="Rectangle 5">
            <a:extLst>
              <a:ext uri="{FF2B5EF4-FFF2-40B4-BE49-F238E27FC236}">
                <a16:creationId xmlns:a16="http://schemas.microsoft.com/office/drawing/2014/main" id="{EAF3B244-57A9-C549-81B1-E5662A93539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381000"/>
            <a:ext cx="10363200" cy="6155531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Example of Contribution Culling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Not much visual difference, but 80-400% faster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Particularly effective when moving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8930F-006F-CD40-8B45-0B37304902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1800" dirty="0">
                <a:latin typeface="Arial" panose="020B0604020202020204" pitchFamily="34" charset="0"/>
              </a:rPr>
              <a:t>Images courtesy of ABB Robotics Products, created by Ulf </a:t>
            </a:r>
            <a:r>
              <a:rPr lang="en-US" altLang="en-US" sz="1800" dirty="0" err="1">
                <a:latin typeface="Arial" panose="020B0604020202020204" pitchFamily="34" charset="0"/>
              </a:rPr>
              <a:t>Assarsson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06211" name="Picture 3" descr="ABBRobotsScrSizeCull_Exagerated">
            <a:extLst>
              <a:ext uri="{FF2B5EF4-FFF2-40B4-BE49-F238E27FC236}">
                <a16:creationId xmlns:a16="http://schemas.microsoft.com/office/drawing/2014/main" id="{E252023D-8D83-A941-940B-20D1FBF2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95401"/>
            <a:ext cx="4191000" cy="32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6212" name="Text Box 4">
            <a:extLst>
              <a:ext uri="{FF2B5EF4-FFF2-40B4-BE49-F238E27FC236}">
                <a16:creationId xmlns:a16="http://schemas.microsoft.com/office/drawing/2014/main" id="{1C0A7313-6B05-7148-A60C-247242BD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540" y="4572000"/>
            <a:ext cx="405752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 dirty="0">
                <a:latin typeface="Arial" panose="020B0604020202020204" pitchFamily="34" charset="0"/>
              </a:rPr>
              <a:t>contribution culling OFF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606214" name="Text Box 6">
            <a:extLst>
              <a:ext uri="{FF2B5EF4-FFF2-40B4-BE49-F238E27FC236}">
                <a16:creationId xmlns:a16="http://schemas.microsoft.com/office/drawing/2014/main" id="{68734C0D-996C-1A4A-BDC6-E27DF297D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296" y="4572000"/>
            <a:ext cx="389080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 dirty="0">
                <a:latin typeface="Arial" panose="020B0604020202020204" pitchFamily="34" charset="0"/>
              </a:rPr>
              <a:t>contribution culling ON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pic>
        <p:nvPicPr>
          <p:cNvPr id="606216" name="Picture 8" descr="ABBRobotsNoScrSizeCull_Exagerated">
            <a:extLst>
              <a:ext uri="{FF2B5EF4-FFF2-40B4-BE49-F238E27FC236}">
                <a16:creationId xmlns:a16="http://schemas.microsoft.com/office/drawing/2014/main" id="{73E6D382-6EDD-B748-A307-CD490893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4191000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1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9" name="Rectangle 3">
            <a:extLst>
              <a:ext uri="{FF2B5EF4-FFF2-40B4-BE49-F238E27FC236}">
                <a16:creationId xmlns:a16="http://schemas.microsoft.com/office/drawing/2014/main" id="{03ACED86-DE26-AE49-AF45-6CF10937DA7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6934200" cy="5202536"/>
          </a:xfrm>
        </p:spPr>
        <p:txBody>
          <a:bodyPr/>
          <a:lstStyle/>
          <a:p>
            <a:r>
              <a:rPr lang="en-US" altLang="en-US" dirty="0"/>
              <a:t>Occlusion Culling</a:t>
            </a:r>
          </a:p>
          <a:p>
            <a:pPr lvl="1"/>
            <a:r>
              <a:rPr lang="en-US" altLang="en-US" dirty="0"/>
              <a:t>Main idea: Objects that lies completely “behind” another set of objects can be culled</a:t>
            </a:r>
          </a:p>
          <a:p>
            <a:pPr lvl="1"/>
            <a:r>
              <a:rPr lang="en-US" altLang="en-US" dirty="0"/>
              <a:t>Hard problem to solve efficiently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533F-193A-3441-8B65-666CBFBF6F8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8260" name="Line 4">
            <a:extLst>
              <a:ext uri="{FF2B5EF4-FFF2-40B4-BE49-F238E27FC236}">
                <a16:creationId xmlns:a16="http://schemas.microsoft.com/office/drawing/2014/main" id="{668CE93C-6652-944C-8C45-81055C2815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29600" y="1981200"/>
            <a:ext cx="1524000" cy="304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8261" name="Line 5">
            <a:extLst>
              <a:ext uri="{FF2B5EF4-FFF2-40B4-BE49-F238E27FC236}">
                <a16:creationId xmlns:a16="http://schemas.microsoft.com/office/drawing/2014/main" id="{365C9484-8C57-2741-BE54-E1389BE6A8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53600" y="1905000"/>
            <a:ext cx="182880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8262" name="Freeform 6">
            <a:extLst>
              <a:ext uri="{FF2B5EF4-FFF2-40B4-BE49-F238E27FC236}">
                <a16:creationId xmlns:a16="http://schemas.microsoft.com/office/drawing/2014/main" id="{AD2ECA21-6990-D249-9716-5B97FB42A68F}"/>
              </a:ext>
            </a:extLst>
          </p:cNvPr>
          <p:cNvSpPr>
            <a:spLocks/>
          </p:cNvSpPr>
          <p:nvPr/>
        </p:nvSpPr>
        <p:spPr bwMode="auto">
          <a:xfrm>
            <a:off x="9144000" y="2743200"/>
            <a:ext cx="914400" cy="914400"/>
          </a:xfrm>
          <a:custGeom>
            <a:avLst/>
            <a:gdLst>
              <a:gd name="T0" fmla="*/ 0 w 576"/>
              <a:gd name="T1" fmla="*/ 240 h 576"/>
              <a:gd name="T2" fmla="*/ 48 w 576"/>
              <a:gd name="T3" fmla="*/ 384 h 576"/>
              <a:gd name="T4" fmla="*/ 240 w 576"/>
              <a:gd name="T5" fmla="*/ 576 h 576"/>
              <a:gd name="T6" fmla="*/ 480 w 576"/>
              <a:gd name="T7" fmla="*/ 480 h 576"/>
              <a:gd name="T8" fmla="*/ 576 w 576"/>
              <a:gd name="T9" fmla="*/ 192 h 576"/>
              <a:gd name="T10" fmla="*/ 432 w 576"/>
              <a:gd name="T11" fmla="*/ 48 h 576"/>
              <a:gd name="T12" fmla="*/ 192 w 576"/>
              <a:gd name="T13" fmla="*/ 0 h 576"/>
              <a:gd name="T14" fmla="*/ 48 w 576"/>
              <a:gd name="T15" fmla="*/ 96 h 576"/>
              <a:gd name="T16" fmla="*/ 0 w 576"/>
              <a:gd name="T17" fmla="*/ 24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" h="576">
                <a:moveTo>
                  <a:pt x="0" y="240"/>
                </a:moveTo>
                <a:lnTo>
                  <a:pt x="48" y="384"/>
                </a:lnTo>
                <a:lnTo>
                  <a:pt x="240" y="576"/>
                </a:lnTo>
                <a:lnTo>
                  <a:pt x="480" y="480"/>
                </a:lnTo>
                <a:lnTo>
                  <a:pt x="576" y="192"/>
                </a:lnTo>
                <a:lnTo>
                  <a:pt x="432" y="48"/>
                </a:lnTo>
                <a:lnTo>
                  <a:pt x="192" y="0"/>
                </a:lnTo>
                <a:lnTo>
                  <a:pt x="48" y="96"/>
                </a:lnTo>
                <a:lnTo>
                  <a:pt x="0" y="240"/>
                </a:lnTo>
                <a:close/>
              </a:path>
            </a:pathLst>
          </a:custGeom>
          <a:solidFill>
            <a:schemeClr val="hlink"/>
          </a:solidFill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8263" name="Oval 7">
            <a:extLst>
              <a:ext uri="{FF2B5EF4-FFF2-40B4-BE49-F238E27FC236}">
                <a16:creationId xmlns:a16="http://schemas.microsoft.com/office/drawing/2014/main" id="{495E48B3-D207-DD43-B4E2-7CF8F1AB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362200"/>
            <a:ext cx="609600" cy="381000"/>
          </a:xfrm>
          <a:prstGeom prst="ellipse">
            <a:avLst/>
          </a:prstGeom>
          <a:solidFill>
            <a:schemeClr val="hlink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8264" name="Freeform 8">
            <a:extLst>
              <a:ext uri="{FF2B5EF4-FFF2-40B4-BE49-F238E27FC236}">
                <a16:creationId xmlns:a16="http://schemas.microsoft.com/office/drawing/2014/main" id="{E7D174EC-61F7-B649-A5C9-D8BDFFD89F5D}"/>
              </a:ext>
            </a:extLst>
          </p:cNvPr>
          <p:cNvSpPr>
            <a:spLocks/>
          </p:cNvSpPr>
          <p:nvPr/>
        </p:nvSpPr>
        <p:spPr bwMode="auto">
          <a:xfrm>
            <a:off x="9753600" y="3581400"/>
            <a:ext cx="533400" cy="533400"/>
          </a:xfrm>
          <a:custGeom>
            <a:avLst/>
            <a:gdLst>
              <a:gd name="T0" fmla="*/ 0 w 336"/>
              <a:gd name="T1" fmla="*/ 144 h 336"/>
              <a:gd name="T2" fmla="*/ 144 w 336"/>
              <a:gd name="T3" fmla="*/ 0 h 336"/>
              <a:gd name="T4" fmla="*/ 288 w 336"/>
              <a:gd name="T5" fmla="*/ 96 h 336"/>
              <a:gd name="T6" fmla="*/ 336 w 336"/>
              <a:gd name="T7" fmla="*/ 240 h 336"/>
              <a:gd name="T8" fmla="*/ 192 w 336"/>
              <a:gd name="T9" fmla="*/ 336 h 336"/>
              <a:gd name="T10" fmla="*/ 0 w 336"/>
              <a:gd name="T11" fmla="*/ 144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6" h="336">
                <a:moveTo>
                  <a:pt x="0" y="144"/>
                </a:moveTo>
                <a:lnTo>
                  <a:pt x="144" y="0"/>
                </a:lnTo>
                <a:lnTo>
                  <a:pt x="288" y="96"/>
                </a:lnTo>
                <a:lnTo>
                  <a:pt x="336" y="240"/>
                </a:lnTo>
                <a:lnTo>
                  <a:pt x="192" y="336"/>
                </a:lnTo>
                <a:lnTo>
                  <a:pt x="0" y="144"/>
                </a:lnTo>
                <a:close/>
              </a:path>
            </a:pathLst>
          </a:custGeom>
          <a:solidFill>
            <a:schemeClr val="hlink"/>
          </a:solidFill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6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3CDDE-A163-1442-A2DC-B2AD68AB8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836565" cy="5202536"/>
          </a:xfrm>
        </p:spPr>
        <p:txBody>
          <a:bodyPr/>
          <a:lstStyle/>
          <a:p>
            <a:r>
              <a:rPr lang="en-US" dirty="0" err="1"/>
              <a:t>Backface</a:t>
            </a:r>
            <a:r>
              <a:rPr lang="en-US" dirty="0"/>
              <a:t> culling</a:t>
            </a:r>
          </a:p>
          <a:p>
            <a:pPr lvl="1"/>
            <a:r>
              <a:rPr lang="en-US" dirty="0"/>
              <a:t>If normal of a surface is pointing away from viewer, remove it</a:t>
            </a:r>
          </a:p>
          <a:p>
            <a:pPr lvl="1"/>
            <a:r>
              <a:rPr lang="en-US" dirty="0"/>
              <a:t>Works for closed object where we don’t want to see the inside of the object (for example a sphere)</a:t>
            </a:r>
          </a:p>
          <a:p>
            <a:pPr lvl="1"/>
            <a:r>
              <a:rPr lang="en-US" dirty="0"/>
              <a:t>Does not work well with for terrain (most polygons visible)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5037-2D3D-D042-A0A8-87B23479F3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630A0C-71AE-7A48-AF4C-4D02B3039C2F}"/>
              </a:ext>
            </a:extLst>
          </p:cNvPr>
          <p:cNvGrpSpPr/>
          <p:nvPr/>
        </p:nvGrpSpPr>
        <p:grpSpPr>
          <a:xfrm>
            <a:off x="7696200" y="1929949"/>
            <a:ext cx="4268978" cy="2998102"/>
            <a:chOff x="1630680" y="3144012"/>
            <a:chExt cx="4268978" cy="2998102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1C12993B-B302-8F45-B06D-29C19E582BCB}"/>
                </a:ext>
              </a:extLst>
            </p:cNvPr>
            <p:cNvSpPr/>
            <p:nvPr/>
          </p:nvSpPr>
          <p:spPr>
            <a:xfrm>
              <a:off x="2083309" y="3144012"/>
              <a:ext cx="2447925" cy="2807335"/>
            </a:xfrm>
            <a:custGeom>
              <a:avLst/>
              <a:gdLst/>
              <a:ahLst/>
              <a:cxnLst/>
              <a:rect l="l" t="t" r="r" b="b"/>
              <a:pathLst>
                <a:path w="2447925" h="2807335">
                  <a:moveTo>
                    <a:pt x="0" y="2807208"/>
                  </a:moveTo>
                  <a:lnTo>
                    <a:pt x="2447544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1EFF5E4F-54B5-BD46-9528-93821FBA592B}"/>
                </a:ext>
              </a:extLst>
            </p:cNvPr>
            <p:cNvSpPr/>
            <p:nvPr/>
          </p:nvSpPr>
          <p:spPr>
            <a:xfrm>
              <a:off x="2083308" y="5951220"/>
              <a:ext cx="3816350" cy="0"/>
            </a:xfrm>
            <a:custGeom>
              <a:avLst/>
              <a:gdLst/>
              <a:ahLst/>
              <a:cxnLst/>
              <a:rect l="l" t="t" r="r" b="b"/>
              <a:pathLst>
                <a:path w="3816350">
                  <a:moveTo>
                    <a:pt x="0" y="0"/>
                  </a:moveTo>
                  <a:lnTo>
                    <a:pt x="3816095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EDDF0CB-0FA3-CB4A-83F8-A71844FD27D3}"/>
                </a:ext>
              </a:extLst>
            </p:cNvPr>
            <p:cNvSpPr/>
            <p:nvPr/>
          </p:nvSpPr>
          <p:spPr>
            <a:xfrm>
              <a:off x="1698038" y="5958736"/>
              <a:ext cx="327025" cy="165735"/>
            </a:xfrm>
            <a:custGeom>
              <a:avLst/>
              <a:gdLst/>
              <a:ahLst/>
              <a:cxnLst/>
              <a:rect l="l" t="t" r="r" b="b"/>
              <a:pathLst>
                <a:path w="327025" h="165735">
                  <a:moveTo>
                    <a:pt x="152960" y="0"/>
                  </a:moveTo>
                  <a:lnTo>
                    <a:pt x="65580" y="15618"/>
                  </a:lnTo>
                  <a:lnTo>
                    <a:pt x="0" y="83822"/>
                  </a:lnTo>
                  <a:lnTo>
                    <a:pt x="65580" y="152025"/>
                  </a:lnTo>
                  <a:lnTo>
                    <a:pt x="120769" y="165724"/>
                  </a:lnTo>
                  <a:lnTo>
                    <a:pt x="205184" y="165724"/>
                  </a:lnTo>
                  <a:lnTo>
                    <a:pt x="288564" y="128750"/>
                  </a:lnTo>
                  <a:lnTo>
                    <a:pt x="326997" y="94575"/>
                  </a:lnTo>
                  <a:lnTo>
                    <a:pt x="220918" y="5606"/>
                  </a:lnTo>
                  <a:lnTo>
                    <a:pt x="15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F4AB466-989E-DA43-9C7C-BD8781040188}"/>
                </a:ext>
              </a:extLst>
            </p:cNvPr>
            <p:cNvSpPr/>
            <p:nvPr/>
          </p:nvSpPr>
          <p:spPr>
            <a:xfrm>
              <a:off x="1662875" y="5946520"/>
              <a:ext cx="386715" cy="115570"/>
            </a:xfrm>
            <a:custGeom>
              <a:avLst/>
              <a:gdLst/>
              <a:ahLst/>
              <a:cxnLst/>
              <a:rect l="l" t="t" r="r" b="b"/>
              <a:pathLst>
                <a:path w="386715" h="115570">
                  <a:moveTo>
                    <a:pt x="291125" y="31075"/>
                  </a:moveTo>
                  <a:lnTo>
                    <a:pt x="195984" y="31075"/>
                  </a:lnTo>
                  <a:lnTo>
                    <a:pt x="214683" y="32993"/>
                  </a:lnTo>
                  <a:lnTo>
                    <a:pt x="224624" y="35048"/>
                  </a:lnTo>
                  <a:lnTo>
                    <a:pt x="260378" y="48896"/>
                  </a:lnTo>
                  <a:lnTo>
                    <a:pt x="265125" y="51693"/>
                  </a:lnTo>
                  <a:lnTo>
                    <a:pt x="269871" y="54057"/>
                  </a:lnTo>
                  <a:lnTo>
                    <a:pt x="272101" y="55827"/>
                  </a:lnTo>
                  <a:lnTo>
                    <a:pt x="274331" y="57151"/>
                  </a:lnTo>
                  <a:lnTo>
                    <a:pt x="276549" y="58772"/>
                  </a:lnTo>
                  <a:lnTo>
                    <a:pt x="278779" y="60096"/>
                  </a:lnTo>
                  <a:lnTo>
                    <a:pt x="280859" y="61866"/>
                  </a:lnTo>
                  <a:lnTo>
                    <a:pt x="283077" y="63487"/>
                  </a:lnTo>
                  <a:lnTo>
                    <a:pt x="285307" y="64960"/>
                  </a:lnTo>
                  <a:lnTo>
                    <a:pt x="287238" y="66717"/>
                  </a:lnTo>
                  <a:lnTo>
                    <a:pt x="289306" y="68054"/>
                  </a:lnTo>
                  <a:lnTo>
                    <a:pt x="291536" y="69811"/>
                  </a:lnTo>
                  <a:lnTo>
                    <a:pt x="293317" y="71284"/>
                  </a:lnTo>
                  <a:lnTo>
                    <a:pt x="297030" y="74972"/>
                  </a:lnTo>
                  <a:lnTo>
                    <a:pt x="298961" y="76445"/>
                  </a:lnTo>
                  <a:lnTo>
                    <a:pt x="301029" y="78213"/>
                  </a:lnTo>
                  <a:lnTo>
                    <a:pt x="302511" y="79686"/>
                  </a:lnTo>
                  <a:lnTo>
                    <a:pt x="304442" y="81159"/>
                  </a:lnTo>
                  <a:lnTo>
                    <a:pt x="305925" y="82927"/>
                  </a:lnTo>
                  <a:lnTo>
                    <a:pt x="307706" y="84400"/>
                  </a:lnTo>
                  <a:lnTo>
                    <a:pt x="312452" y="89114"/>
                  </a:lnTo>
                  <a:lnTo>
                    <a:pt x="314234" y="90587"/>
                  </a:lnTo>
                  <a:lnTo>
                    <a:pt x="315417" y="92059"/>
                  </a:lnTo>
                  <a:lnTo>
                    <a:pt x="317049" y="93386"/>
                  </a:lnTo>
                  <a:lnTo>
                    <a:pt x="318544" y="95006"/>
                  </a:lnTo>
                  <a:lnTo>
                    <a:pt x="319429" y="96479"/>
                  </a:lnTo>
                  <a:lnTo>
                    <a:pt x="320911" y="97510"/>
                  </a:lnTo>
                  <a:lnTo>
                    <a:pt x="323291" y="100309"/>
                  </a:lnTo>
                  <a:lnTo>
                    <a:pt x="327439" y="105023"/>
                  </a:lnTo>
                  <a:lnTo>
                    <a:pt x="333232" y="112240"/>
                  </a:lnTo>
                  <a:lnTo>
                    <a:pt x="335151" y="114450"/>
                  </a:lnTo>
                  <a:lnTo>
                    <a:pt x="386340" y="115334"/>
                  </a:lnTo>
                  <a:lnTo>
                    <a:pt x="382192" y="108999"/>
                  </a:lnTo>
                  <a:lnTo>
                    <a:pt x="377146" y="102224"/>
                  </a:lnTo>
                  <a:lnTo>
                    <a:pt x="373882" y="97804"/>
                  </a:lnTo>
                  <a:lnTo>
                    <a:pt x="370170" y="93386"/>
                  </a:lnTo>
                  <a:lnTo>
                    <a:pt x="365872" y="88377"/>
                  </a:lnTo>
                  <a:lnTo>
                    <a:pt x="363642" y="85578"/>
                  </a:lnTo>
                  <a:lnTo>
                    <a:pt x="360976" y="83074"/>
                  </a:lnTo>
                  <a:lnTo>
                    <a:pt x="359344" y="81601"/>
                  </a:lnTo>
                  <a:lnTo>
                    <a:pt x="358148" y="80422"/>
                  </a:lnTo>
                  <a:lnTo>
                    <a:pt x="356965" y="78950"/>
                  </a:lnTo>
                  <a:lnTo>
                    <a:pt x="355482" y="77624"/>
                  </a:lnTo>
                  <a:lnTo>
                    <a:pt x="354149" y="76150"/>
                  </a:lnTo>
                  <a:lnTo>
                    <a:pt x="352368" y="74677"/>
                  </a:lnTo>
                  <a:lnTo>
                    <a:pt x="347920" y="70257"/>
                  </a:lnTo>
                  <a:lnTo>
                    <a:pt x="346139" y="68933"/>
                  </a:lnTo>
                  <a:lnTo>
                    <a:pt x="344656" y="67460"/>
                  </a:lnTo>
                  <a:lnTo>
                    <a:pt x="342875" y="65987"/>
                  </a:lnTo>
                  <a:lnTo>
                    <a:pt x="341392" y="64812"/>
                  </a:lnTo>
                  <a:lnTo>
                    <a:pt x="339760" y="63339"/>
                  </a:lnTo>
                  <a:lnTo>
                    <a:pt x="337680" y="61866"/>
                  </a:lnTo>
                  <a:lnTo>
                    <a:pt x="336197" y="60245"/>
                  </a:lnTo>
                  <a:lnTo>
                    <a:pt x="334266" y="59069"/>
                  </a:lnTo>
                  <a:lnTo>
                    <a:pt x="332485" y="57299"/>
                  </a:lnTo>
                  <a:lnTo>
                    <a:pt x="330404" y="55827"/>
                  </a:lnTo>
                  <a:lnTo>
                    <a:pt x="328473" y="54639"/>
                  </a:lnTo>
                  <a:lnTo>
                    <a:pt x="324175" y="51693"/>
                  </a:lnTo>
                  <a:lnTo>
                    <a:pt x="320176" y="48599"/>
                  </a:lnTo>
                  <a:lnTo>
                    <a:pt x="316015" y="46248"/>
                  </a:lnTo>
                  <a:lnTo>
                    <a:pt x="311418" y="43154"/>
                  </a:lnTo>
                  <a:lnTo>
                    <a:pt x="302810" y="37709"/>
                  </a:lnTo>
                  <a:lnTo>
                    <a:pt x="298213" y="35196"/>
                  </a:lnTo>
                  <a:lnTo>
                    <a:pt x="293467" y="32548"/>
                  </a:lnTo>
                  <a:lnTo>
                    <a:pt x="291125" y="31075"/>
                  </a:lnTo>
                  <a:close/>
                </a:path>
                <a:path w="386715" h="115570">
                  <a:moveTo>
                    <a:pt x="174182" y="0"/>
                  </a:moveTo>
                  <a:lnTo>
                    <a:pt x="137531" y="3675"/>
                  </a:lnTo>
                  <a:lnTo>
                    <a:pt x="133968" y="4418"/>
                  </a:lnTo>
                  <a:lnTo>
                    <a:pt x="130704" y="5296"/>
                  </a:lnTo>
                  <a:lnTo>
                    <a:pt x="127291" y="6175"/>
                  </a:lnTo>
                  <a:lnTo>
                    <a:pt x="124027" y="7512"/>
                  </a:lnTo>
                  <a:lnTo>
                    <a:pt x="120763" y="8984"/>
                  </a:lnTo>
                  <a:lnTo>
                    <a:pt x="117362" y="10160"/>
                  </a:lnTo>
                  <a:lnTo>
                    <a:pt x="114098" y="11633"/>
                  </a:lnTo>
                  <a:lnTo>
                    <a:pt x="110535" y="13105"/>
                  </a:lnTo>
                  <a:lnTo>
                    <a:pt x="107271" y="14727"/>
                  </a:lnTo>
                  <a:lnTo>
                    <a:pt x="103857" y="16645"/>
                  </a:lnTo>
                  <a:lnTo>
                    <a:pt x="102375" y="17375"/>
                  </a:lnTo>
                  <a:lnTo>
                    <a:pt x="99111" y="19442"/>
                  </a:lnTo>
                  <a:lnTo>
                    <a:pt x="97628" y="20321"/>
                  </a:lnTo>
                  <a:lnTo>
                    <a:pt x="95847" y="21063"/>
                  </a:lnTo>
                  <a:lnTo>
                    <a:pt x="94364" y="22387"/>
                  </a:lnTo>
                  <a:lnTo>
                    <a:pt x="87831" y="26360"/>
                  </a:lnTo>
                  <a:lnTo>
                    <a:pt x="75369" y="35196"/>
                  </a:lnTo>
                  <a:lnTo>
                    <a:pt x="69137" y="39763"/>
                  </a:lnTo>
                  <a:lnTo>
                    <a:pt x="63648" y="44627"/>
                  </a:lnTo>
                  <a:lnTo>
                    <a:pt x="57565" y="49639"/>
                  </a:lnTo>
                  <a:lnTo>
                    <a:pt x="19733" y="87345"/>
                  </a:lnTo>
                  <a:lnTo>
                    <a:pt x="16468" y="91323"/>
                  </a:lnTo>
                  <a:lnTo>
                    <a:pt x="12907" y="94859"/>
                  </a:lnTo>
                  <a:lnTo>
                    <a:pt x="10237" y="98246"/>
                  </a:lnTo>
                  <a:lnTo>
                    <a:pt x="7418" y="101193"/>
                  </a:lnTo>
                  <a:lnTo>
                    <a:pt x="3412" y="106496"/>
                  </a:lnTo>
                  <a:lnTo>
                    <a:pt x="0" y="110768"/>
                  </a:lnTo>
                  <a:lnTo>
                    <a:pt x="57120" y="109737"/>
                  </a:lnTo>
                  <a:lnTo>
                    <a:pt x="60088" y="103254"/>
                  </a:lnTo>
                  <a:lnTo>
                    <a:pt x="62164" y="99720"/>
                  </a:lnTo>
                  <a:lnTo>
                    <a:pt x="64093" y="96037"/>
                  </a:lnTo>
                  <a:lnTo>
                    <a:pt x="66616" y="92059"/>
                  </a:lnTo>
                  <a:lnTo>
                    <a:pt x="69880" y="87787"/>
                  </a:lnTo>
                  <a:lnTo>
                    <a:pt x="72847" y="83074"/>
                  </a:lnTo>
                  <a:lnTo>
                    <a:pt x="98513" y="59354"/>
                  </a:lnTo>
                  <a:lnTo>
                    <a:pt x="101328" y="57299"/>
                  </a:lnTo>
                  <a:lnTo>
                    <a:pt x="107271" y="54354"/>
                  </a:lnTo>
                  <a:lnTo>
                    <a:pt x="110535" y="53166"/>
                  </a:lnTo>
                  <a:lnTo>
                    <a:pt x="113799" y="51409"/>
                  </a:lnTo>
                  <a:lnTo>
                    <a:pt x="120028" y="48599"/>
                  </a:lnTo>
                  <a:lnTo>
                    <a:pt x="123591" y="47127"/>
                  </a:lnTo>
                  <a:lnTo>
                    <a:pt x="127004" y="45654"/>
                  </a:lnTo>
                  <a:lnTo>
                    <a:pt x="129969" y="44478"/>
                  </a:lnTo>
                  <a:lnTo>
                    <a:pt x="133532" y="43005"/>
                  </a:lnTo>
                  <a:lnTo>
                    <a:pt x="136946" y="41681"/>
                  </a:lnTo>
                  <a:lnTo>
                    <a:pt x="140496" y="40505"/>
                  </a:lnTo>
                  <a:lnTo>
                    <a:pt x="144208" y="39033"/>
                  </a:lnTo>
                  <a:lnTo>
                    <a:pt x="147771" y="37993"/>
                  </a:lnTo>
                  <a:lnTo>
                    <a:pt x="151185" y="36817"/>
                  </a:lnTo>
                  <a:lnTo>
                    <a:pt x="155047" y="35939"/>
                  </a:lnTo>
                  <a:lnTo>
                    <a:pt x="158747" y="34763"/>
                  </a:lnTo>
                  <a:lnTo>
                    <a:pt x="166757" y="33290"/>
                  </a:lnTo>
                  <a:lnTo>
                    <a:pt x="170769" y="32845"/>
                  </a:lnTo>
                  <a:lnTo>
                    <a:pt x="178929" y="31521"/>
                  </a:lnTo>
                  <a:lnTo>
                    <a:pt x="195984" y="31075"/>
                  </a:lnTo>
                  <a:lnTo>
                    <a:pt x="291125" y="31075"/>
                  </a:lnTo>
                  <a:lnTo>
                    <a:pt x="289019" y="29751"/>
                  </a:lnTo>
                  <a:lnTo>
                    <a:pt x="284559" y="27536"/>
                  </a:lnTo>
                  <a:lnTo>
                    <a:pt x="279227" y="25036"/>
                  </a:lnTo>
                  <a:lnTo>
                    <a:pt x="274618" y="22820"/>
                  </a:lnTo>
                  <a:lnTo>
                    <a:pt x="269871" y="20321"/>
                  </a:lnTo>
                  <a:lnTo>
                    <a:pt x="264826" y="18402"/>
                  </a:lnTo>
                  <a:lnTo>
                    <a:pt x="259780" y="16348"/>
                  </a:lnTo>
                  <a:lnTo>
                    <a:pt x="222108" y="4999"/>
                  </a:lnTo>
                  <a:lnTo>
                    <a:pt x="186640" y="284"/>
                  </a:lnTo>
                  <a:lnTo>
                    <a:pt x="174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5EFA5DB-AA57-4442-8EA0-8DF5EEF8F9D2}"/>
                </a:ext>
              </a:extLst>
            </p:cNvPr>
            <p:cNvSpPr/>
            <p:nvPr/>
          </p:nvSpPr>
          <p:spPr>
            <a:xfrm>
              <a:off x="1664359" y="6044324"/>
              <a:ext cx="381635" cy="97790"/>
            </a:xfrm>
            <a:custGeom>
              <a:avLst/>
              <a:gdLst/>
              <a:ahLst/>
              <a:cxnLst/>
              <a:rect l="l" t="t" r="r" b="b"/>
              <a:pathLst>
                <a:path w="381634" h="97789">
                  <a:moveTo>
                    <a:pt x="46438" y="0"/>
                  </a:moveTo>
                  <a:lnTo>
                    <a:pt x="0" y="10458"/>
                  </a:lnTo>
                  <a:lnTo>
                    <a:pt x="1483" y="12669"/>
                  </a:lnTo>
                  <a:lnTo>
                    <a:pt x="13204" y="26220"/>
                  </a:lnTo>
                  <a:lnTo>
                    <a:pt x="17951" y="30934"/>
                  </a:lnTo>
                  <a:lnTo>
                    <a:pt x="20474" y="33733"/>
                  </a:lnTo>
                  <a:lnTo>
                    <a:pt x="23145" y="36237"/>
                  </a:lnTo>
                  <a:lnTo>
                    <a:pt x="26261" y="38889"/>
                  </a:lnTo>
                  <a:lnTo>
                    <a:pt x="29227" y="41687"/>
                  </a:lnTo>
                  <a:lnTo>
                    <a:pt x="32491" y="44339"/>
                  </a:lnTo>
                  <a:lnTo>
                    <a:pt x="35755" y="47432"/>
                  </a:lnTo>
                  <a:lnTo>
                    <a:pt x="39168" y="50084"/>
                  </a:lnTo>
                  <a:lnTo>
                    <a:pt x="42877" y="52588"/>
                  </a:lnTo>
                  <a:lnTo>
                    <a:pt x="46734" y="55535"/>
                  </a:lnTo>
                  <a:lnTo>
                    <a:pt x="50592" y="58038"/>
                  </a:lnTo>
                  <a:lnTo>
                    <a:pt x="54894" y="60985"/>
                  </a:lnTo>
                  <a:lnTo>
                    <a:pt x="63352" y="66288"/>
                  </a:lnTo>
                  <a:lnTo>
                    <a:pt x="68099" y="68644"/>
                  </a:lnTo>
                  <a:lnTo>
                    <a:pt x="72551" y="71001"/>
                  </a:lnTo>
                  <a:lnTo>
                    <a:pt x="77298" y="73211"/>
                  </a:lnTo>
                  <a:lnTo>
                    <a:pt x="82343" y="75420"/>
                  </a:lnTo>
                  <a:lnTo>
                    <a:pt x="87387" y="77336"/>
                  </a:lnTo>
                  <a:lnTo>
                    <a:pt x="97029" y="81165"/>
                  </a:lnTo>
                  <a:lnTo>
                    <a:pt x="140059" y="93834"/>
                  </a:lnTo>
                  <a:lnTo>
                    <a:pt x="174031" y="97222"/>
                  </a:lnTo>
                  <a:lnTo>
                    <a:pt x="199695" y="97222"/>
                  </a:lnTo>
                  <a:lnTo>
                    <a:pt x="205488" y="96780"/>
                  </a:lnTo>
                  <a:lnTo>
                    <a:pt x="211418" y="96190"/>
                  </a:lnTo>
                  <a:lnTo>
                    <a:pt x="217360" y="95454"/>
                  </a:lnTo>
                  <a:lnTo>
                    <a:pt x="224175" y="95012"/>
                  </a:lnTo>
                  <a:lnTo>
                    <a:pt x="230553" y="94276"/>
                  </a:lnTo>
                  <a:lnTo>
                    <a:pt x="238127" y="93539"/>
                  </a:lnTo>
                  <a:lnTo>
                    <a:pt x="245390" y="92508"/>
                  </a:lnTo>
                  <a:lnTo>
                    <a:pt x="249402" y="92066"/>
                  </a:lnTo>
                  <a:lnTo>
                    <a:pt x="252815" y="91477"/>
                  </a:lnTo>
                  <a:lnTo>
                    <a:pt x="256528" y="90740"/>
                  </a:lnTo>
                  <a:lnTo>
                    <a:pt x="260377" y="89856"/>
                  </a:lnTo>
                  <a:lnTo>
                    <a:pt x="264090" y="89120"/>
                  </a:lnTo>
                  <a:lnTo>
                    <a:pt x="267503" y="88236"/>
                  </a:lnTo>
                  <a:lnTo>
                    <a:pt x="274629" y="85879"/>
                  </a:lnTo>
                  <a:lnTo>
                    <a:pt x="278030" y="85142"/>
                  </a:lnTo>
                  <a:lnTo>
                    <a:pt x="284857" y="82344"/>
                  </a:lnTo>
                  <a:lnTo>
                    <a:pt x="288270" y="81165"/>
                  </a:lnTo>
                  <a:lnTo>
                    <a:pt x="291534" y="79839"/>
                  </a:lnTo>
                  <a:lnTo>
                    <a:pt x="294499" y="78367"/>
                  </a:lnTo>
                  <a:lnTo>
                    <a:pt x="297763" y="77189"/>
                  </a:lnTo>
                  <a:lnTo>
                    <a:pt x="301326" y="75715"/>
                  </a:lnTo>
                  <a:lnTo>
                    <a:pt x="304005" y="73947"/>
                  </a:lnTo>
                  <a:lnTo>
                    <a:pt x="307269" y="72475"/>
                  </a:lnTo>
                  <a:lnTo>
                    <a:pt x="309935" y="71001"/>
                  </a:lnTo>
                  <a:lnTo>
                    <a:pt x="313049" y="69233"/>
                  </a:lnTo>
                  <a:lnTo>
                    <a:pt x="316014" y="67761"/>
                  </a:lnTo>
                  <a:lnTo>
                    <a:pt x="318693" y="65993"/>
                  </a:lnTo>
                  <a:lnTo>
                    <a:pt x="321807" y="64519"/>
                  </a:lnTo>
                  <a:lnTo>
                    <a:pt x="324174" y="62752"/>
                  </a:lnTo>
                  <a:lnTo>
                    <a:pt x="329668" y="59216"/>
                  </a:lnTo>
                  <a:lnTo>
                    <a:pt x="330287" y="58775"/>
                  </a:lnTo>
                  <a:lnTo>
                    <a:pt x="201177" y="58775"/>
                  </a:lnTo>
                  <a:lnTo>
                    <a:pt x="178180" y="57596"/>
                  </a:lnTo>
                  <a:lnTo>
                    <a:pt x="140059" y="52293"/>
                  </a:lnTo>
                  <a:lnTo>
                    <a:pt x="101327" y="39920"/>
                  </a:lnTo>
                  <a:lnTo>
                    <a:pt x="92133" y="35206"/>
                  </a:lnTo>
                  <a:lnTo>
                    <a:pt x="87831" y="32996"/>
                  </a:lnTo>
                  <a:lnTo>
                    <a:pt x="83678" y="30787"/>
                  </a:lnTo>
                  <a:lnTo>
                    <a:pt x="79820" y="27989"/>
                  </a:lnTo>
                  <a:lnTo>
                    <a:pt x="76408" y="26073"/>
                  </a:lnTo>
                  <a:lnTo>
                    <a:pt x="72847" y="23275"/>
                  </a:lnTo>
                  <a:lnTo>
                    <a:pt x="69880" y="21359"/>
                  </a:lnTo>
                  <a:lnTo>
                    <a:pt x="66912" y="18855"/>
                  </a:lnTo>
                  <a:lnTo>
                    <a:pt x="64093" y="16792"/>
                  </a:lnTo>
                  <a:lnTo>
                    <a:pt x="61125" y="14583"/>
                  </a:lnTo>
                  <a:lnTo>
                    <a:pt x="58900" y="12374"/>
                  </a:lnTo>
                  <a:lnTo>
                    <a:pt x="54598" y="8691"/>
                  </a:lnTo>
                  <a:lnTo>
                    <a:pt x="51630" y="5450"/>
                  </a:lnTo>
                  <a:lnTo>
                    <a:pt x="50148" y="4272"/>
                  </a:lnTo>
                  <a:lnTo>
                    <a:pt x="48218" y="1768"/>
                  </a:lnTo>
                  <a:lnTo>
                    <a:pt x="46438" y="0"/>
                  </a:lnTo>
                  <a:close/>
                </a:path>
                <a:path w="381634" h="97789">
                  <a:moveTo>
                    <a:pt x="341976" y="6186"/>
                  </a:moveTo>
                  <a:lnTo>
                    <a:pt x="337977" y="9427"/>
                  </a:lnTo>
                  <a:lnTo>
                    <a:pt x="333231" y="13110"/>
                  </a:lnTo>
                  <a:lnTo>
                    <a:pt x="327289" y="18119"/>
                  </a:lnTo>
                  <a:lnTo>
                    <a:pt x="319727" y="23275"/>
                  </a:lnTo>
                  <a:lnTo>
                    <a:pt x="311567" y="29314"/>
                  </a:lnTo>
                  <a:lnTo>
                    <a:pt x="302510" y="34912"/>
                  </a:lnTo>
                  <a:lnTo>
                    <a:pt x="300292" y="36237"/>
                  </a:lnTo>
                  <a:lnTo>
                    <a:pt x="298062" y="37710"/>
                  </a:lnTo>
                  <a:lnTo>
                    <a:pt x="295546" y="38889"/>
                  </a:lnTo>
                  <a:lnTo>
                    <a:pt x="293316" y="40362"/>
                  </a:lnTo>
                  <a:lnTo>
                    <a:pt x="290799" y="41393"/>
                  </a:lnTo>
                  <a:lnTo>
                    <a:pt x="287971" y="42718"/>
                  </a:lnTo>
                  <a:lnTo>
                    <a:pt x="285604" y="43896"/>
                  </a:lnTo>
                  <a:lnTo>
                    <a:pt x="282789" y="45076"/>
                  </a:lnTo>
                  <a:lnTo>
                    <a:pt x="280111" y="46401"/>
                  </a:lnTo>
                  <a:lnTo>
                    <a:pt x="276996" y="47579"/>
                  </a:lnTo>
                  <a:lnTo>
                    <a:pt x="273882" y="48610"/>
                  </a:lnTo>
                  <a:lnTo>
                    <a:pt x="270618" y="49790"/>
                  </a:lnTo>
                  <a:lnTo>
                    <a:pt x="267055" y="50673"/>
                  </a:lnTo>
                  <a:lnTo>
                    <a:pt x="263791" y="51852"/>
                  </a:lnTo>
                  <a:lnTo>
                    <a:pt x="260078" y="52588"/>
                  </a:lnTo>
                  <a:lnTo>
                    <a:pt x="221957" y="58333"/>
                  </a:lnTo>
                  <a:lnTo>
                    <a:pt x="211717" y="58480"/>
                  </a:lnTo>
                  <a:lnTo>
                    <a:pt x="201177" y="58775"/>
                  </a:lnTo>
                  <a:lnTo>
                    <a:pt x="330287" y="58775"/>
                  </a:lnTo>
                  <a:lnTo>
                    <a:pt x="334415" y="55829"/>
                  </a:lnTo>
                  <a:lnTo>
                    <a:pt x="339460" y="52293"/>
                  </a:lnTo>
                  <a:lnTo>
                    <a:pt x="343907" y="48905"/>
                  </a:lnTo>
                  <a:lnTo>
                    <a:pt x="348504" y="45076"/>
                  </a:lnTo>
                  <a:lnTo>
                    <a:pt x="352665" y="42129"/>
                  </a:lnTo>
                  <a:lnTo>
                    <a:pt x="381593" y="13110"/>
                  </a:lnTo>
                  <a:lnTo>
                    <a:pt x="341976" y="6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58EAF03-03D9-484F-8953-29B010B99FBF}"/>
                </a:ext>
              </a:extLst>
            </p:cNvPr>
            <p:cNvSpPr/>
            <p:nvPr/>
          </p:nvSpPr>
          <p:spPr>
            <a:xfrm>
              <a:off x="1806349" y="5989972"/>
              <a:ext cx="99551" cy="98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4F87117-1F81-9B4B-BB41-408CDC91E2B4}"/>
                </a:ext>
              </a:extLst>
            </p:cNvPr>
            <p:cNvSpPr/>
            <p:nvPr/>
          </p:nvSpPr>
          <p:spPr>
            <a:xfrm>
              <a:off x="1630680" y="5879494"/>
              <a:ext cx="214687" cy="1424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7B1CE8C-5C36-5647-A8A8-0664A3469FE5}"/>
                </a:ext>
              </a:extLst>
            </p:cNvPr>
            <p:cNvSpPr/>
            <p:nvPr/>
          </p:nvSpPr>
          <p:spPr>
            <a:xfrm>
              <a:off x="1876823" y="5883465"/>
              <a:ext cx="39370" cy="50800"/>
            </a:xfrm>
            <a:custGeom>
              <a:avLst/>
              <a:gdLst/>
              <a:ahLst/>
              <a:cxnLst/>
              <a:rect l="l" t="t" r="r" b="b"/>
              <a:pathLst>
                <a:path w="39370" h="50800">
                  <a:moveTo>
                    <a:pt x="6664" y="0"/>
                  </a:moveTo>
                  <a:lnTo>
                    <a:pt x="0" y="46990"/>
                  </a:lnTo>
                  <a:lnTo>
                    <a:pt x="25364" y="50678"/>
                  </a:lnTo>
                  <a:lnTo>
                    <a:pt x="39304" y="8984"/>
                  </a:lnTo>
                  <a:lnTo>
                    <a:pt x="6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7808285-2981-8242-A2C9-FFD6A705040B}"/>
                </a:ext>
              </a:extLst>
            </p:cNvPr>
            <p:cNvSpPr/>
            <p:nvPr/>
          </p:nvSpPr>
          <p:spPr>
            <a:xfrm>
              <a:off x="1939424" y="5905853"/>
              <a:ext cx="139316" cy="1240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D6B50FD-A05E-0A4A-B497-FB3F12E31669}"/>
                </a:ext>
              </a:extLst>
            </p:cNvPr>
            <p:cNvSpPr/>
            <p:nvPr/>
          </p:nvSpPr>
          <p:spPr>
            <a:xfrm>
              <a:off x="4027933" y="4293108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5">
                  <a:moveTo>
                    <a:pt x="573024" y="0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59CC0F6-AE98-AE48-862C-AD41BDD56994}"/>
                </a:ext>
              </a:extLst>
            </p:cNvPr>
            <p:cNvSpPr/>
            <p:nvPr/>
          </p:nvSpPr>
          <p:spPr>
            <a:xfrm>
              <a:off x="4963667" y="5067300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576072" y="0"/>
                  </a:moveTo>
                  <a:lnTo>
                    <a:pt x="0" y="576072"/>
                  </a:lnTo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C5E6DD0-7764-4C46-B882-4590D2C52895}"/>
                </a:ext>
              </a:extLst>
            </p:cNvPr>
            <p:cNvSpPr/>
            <p:nvPr/>
          </p:nvSpPr>
          <p:spPr>
            <a:xfrm>
              <a:off x="3738372" y="4850891"/>
              <a:ext cx="774700" cy="234950"/>
            </a:xfrm>
            <a:custGeom>
              <a:avLst/>
              <a:gdLst/>
              <a:ahLst/>
              <a:cxnLst/>
              <a:rect l="l" t="t" r="r" b="b"/>
              <a:pathLst>
                <a:path w="774700" h="234950">
                  <a:moveTo>
                    <a:pt x="0" y="0"/>
                  </a:moveTo>
                  <a:lnTo>
                    <a:pt x="774191" y="23469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C1923B6-3612-B545-B832-714BF50D3DE3}"/>
                </a:ext>
              </a:extLst>
            </p:cNvPr>
            <p:cNvSpPr/>
            <p:nvPr/>
          </p:nvSpPr>
          <p:spPr>
            <a:xfrm>
              <a:off x="4014724" y="4979797"/>
              <a:ext cx="144145" cy="358775"/>
            </a:xfrm>
            <a:custGeom>
              <a:avLst/>
              <a:gdLst/>
              <a:ahLst/>
              <a:cxnLst/>
              <a:rect l="l" t="t" r="r" b="b"/>
              <a:pathLst>
                <a:path w="144144" h="358775">
                  <a:moveTo>
                    <a:pt x="0" y="274192"/>
                  </a:moveTo>
                  <a:lnTo>
                    <a:pt x="10159" y="358774"/>
                  </a:lnTo>
                  <a:lnTo>
                    <a:pt x="70557" y="301116"/>
                  </a:lnTo>
                  <a:lnTo>
                    <a:pt x="37592" y="301116"/>
                  </a:lnTo>
                  <a:lnTo>
                    <a:pt x="25653" y="296798"/>
                  </a:lnTo>
                  <a:lnTo>
                    <a:pt x="29911" y="284939"/>
                  </a:lnTo>
                  <a:lnTo>
                    <a:pt x="0" y="274192"/>
                  </a:lnTo>
                  <a:close/>
                </a:path>
                <a:path w="144144" h="358775">
                  <a:moveTo>
                    <a:pt x="29911" y="284939"/>
                  </a:moveTo>
                  <a:lnTo>
                    <a:pt x="25653" y="296798"/>
                  </a:lnTo>
                  <a:lnTo>
                    <a:pt x="37592" y="301116"/>
                  </a:lnTo>
                  <a:lnTo>
                    <a:pt x="41858" y="289232"/>
                  </a:lnTo>
                  <a:lnTo>
                    <a:pt x="29911" y="284939"/>
                  </a:lnTo>
                  <a:close/>
                </a:path>
                <a:path w="144144" h="358775">
                  <a:moveTo>
                    <a:pt x="41858" y="289232"/>
                  </a:moveTo>
                  <a:lnTo>
                    <a:pt x="37592" y="301116"/>
                  </a:lnTo>
                  <a:lnTo>
                    <a:pt x="70557" y="301116"/>
                  </a:lnTo>
                  <a:lnTo>
                    <a:pt x="71755" y="299973"/>
                  </a:lnTo>
                  <a:lnTo>
                    <a:pt x="41858" y="289232"/>
                  </a:lnTo>
                  <a:close/>
                </a:path>
                <a:path w="144144" h="358775">
                  <a:moveTo>
                    <a:pt x="132206" y="0"/>
                  </a:moveTo>
                  <a:lnTo>
                    <a:pt x="29911" y="284939"/>
                  </a:lnTo>
                  <a:lnTo>
                    <a:pt x="41858" y="289232"/>
                  </a:lnTo>
                  <a:lnTo>
                    <a:pt x="144144" y="4317"/>
                  </a:lnTo>
                  <a:lnTo>
                    <a:pt x="1322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EE9DE4E-C0C3-F340-94CC-B26CFEDA7825}"/>
                </a:ext>
              </a:extLst>
            </p:cNvPr>
            <p:cNvSpPr/>
            <p:nvPr/>
          </p:nvSpPr>
          <p:spPr>
            <a:xfrm>
              <a:off x="5245862" y="5352288"/>
              <a:ext cx="294005" cy="279400"/>
            </a:xfrm>
            <a:custGeom>
              <a:avLst/>
              <a:gdLst/>
              <a:ahLst/>
              <a:cxnLst/>
              <a:rect l="l" t="t" r="r" b="b"/>
              <a:pathLst>
                <a:path w="294004" h="279400">
                  <a:moveTo>
                    <a:pt x="234230" y="231082"/>
                  </a:moveTo>
                  <a:lnTo>
                    <a:pt x="212343" y="254139"/>
                  </a:lnTo>
                  <a:lnTo>
                    <a:pt x="293877" y="278892"/>
                  </a:lnTo>
                  <a:lnTo>
                    <a:pt x="279678" y="239826"/>
                  </a:lnTo>
                  <a:lnTo>
                    <a:pt x="243459" y="239826"/>
                  </a:lnTo>
                  <a:lnTo>
                    <a:pt x="234230" y="231082"/>
                  </a:lnTo>
                  <a:close/>
                </a:path>
                <a:path w="294004" h="279400">
                  <a:moveTo>
                    <a:pt x="242913" y="221934"/>
                  </a:moveTo>
                  <a:lnTo>
                    <a:pt x="234230" y="231082"/>
                  </a:lnTo>
                  <a:lnTo>
                    <a:pt x="243459" y="239826"/>
                  </a:lnTo>
                  <a:lnTo>
                    <a:pt x="252095" y="230631"/>
                  </a:lnTo>
                  <a:lnTo>
                    <a:pt x="242913" y="221934"/>
                  </a:lnTo>
                  <a:close/>
                </a:path>
                <a:path w="294004" h="279400">
                  <a:moveTo>
                    <a:pt x="264795" y="198881"/>
                  </a:moveTo>
                  <a:lnTo>
                    <a:pt x="242913" y="221934"/>
                  </a:lnTo>
                  <a:lnTo>
                    <a:pt x="252095" y="230631"/>
                  </a:lnTo>
                  <a:lnTo>
                    <a:pt x="243459" y="239826"/>
                  </a:lnTo>
                  <a:lnTo>
                    <a:pt x="279678" y="239826"/>
                  </a:lnTo>
                  <a:lnTo>
                    <a:pt x="264795" y="198881"/>
                  </a:lnTo>
                  <a:close/>
                </a:path>
                <a:path w="294004" h="279400">
                  <a:moveTo>
                    <a:pt x="8636" y="0"/>
                  </a:moveTo>
                  <a:lnTo>
                    <a:pt x="0" y="9143"/>
                  </a:lnTo>
                  <a:lnTo>
                    <a:pt x="234230" y="231082"/>
                  </a:lnTo>
                  <a:lnTo>
                    <a:pt x="242913" y="221934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7E60D10-F2C7-8E43-A4D3-7D1D695A3FBC}"/>
                </a:ext>
              </a:extLst>
            </p:cNvPr>
            <p:cNvSpPr/>
            <p:nvPr/>
          </p:nvSpPr>
          <p:spPr>
            <a:xfrm>
              <a:off x="4276344" y="4006596"/>
              <a:ext cx="76200" cy="287020"/>
            </a:xfrm>
            <a:custGeom>
              <a:avLst/>
              <a:gdLst/>
              <a:ahLst/>
              <a:cxnLst/>
              <a:rect l="l" t="t" r="r" b="b"/>
              <a:pathLst>
                <a:path w="76200" h="287020">
                  <a:moveTo>
                    <a:pt x="44450" y="63499"/>
                  </a:moveTo>
                  <a:lnTo>
                    <a:pt x="31750" y="63499"/>
                  </a:lnTo>
                  <a:lnTo>
                    <a:pt x="31750" y="286511"/>
                  </a:lnTo>
                  <a:lnTo>
                    <a:pt x="44450" y="286511"/>
                  </a:lnTo>
                  <a:lnTo>
                    <a:pt x="44450" y="63499"/>
                  </a:lnTo>
                  <a:close/>
                </a:path>
                <a:path w="76200" h="287020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87020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87710AC-40A9-6143-A77C-0C7BF47D009A}"/>
                </a:ext>
              </a:extLst>
            </p:cNvPr>
            <p:cNvSpPr/>
            <p:nvPr/>
          </p:nvSpPr>
          <p:spPr>
            <a:xfrm>
              <a:off x="2153412" y="4851780"/>
              <a:ext cx="1588770" cy="1078230"/>
            </a:xfrm>
            <a:custGeom>
              <a:avLst/>
              <a:gdLst/>
              <a:ahLst/>
              <a:cxnLst/>
              <a:rect l="l" t="t" r="r" b="b"/>
              <a:pathLst>
                <a:path w="1588770" h="1078229">
                  <a:moveTo>
                    <a:pt x="41744" y="1003833"/>
                  </a:moveTo>
                  <a:lnTo>
                    <a:pt x="0" y="1078103"/>
                  </a:lnTo>
                  <a:lnTo>
                    <a:pt x="84454" y="1066939"/>
                  </a:lnTo>
                  <a:lnTo>
                    <a:pt x="71476" y="1047762"/>
                  </a:lnTo>
                  <a:lnTo>
                    <a:pt x="56146" y="1047762"/>
                  </a:lnTo>
                  <a:lnTo>
                    <a:pt x="49021" y="1037247"/>
                  </a:lnTo>
                  <a:lnTo>
                    <a:pt x="59540" y="1030127"/>
                  </a:lnTo>
                  <a:lnTo>
                    <a:pt x="41744" y="1003833"/>
                  </a:lnTo>
                  <a:close/>
                </a:path>
                <a:path w="1588770" h="1078229">
                  <a:moveTo>
                    <a:pt x="59540" y="1030127"/>
                  </a:moveTo>
                  <a:lnTo>
                    <a:pt x="49021" y="1037247"/>
                  </a:lnTo>
                  <a:lnTo>
                    <a:pt x="56146" y="1047762"/>
                  </a:lnTo>
                  <a:lnTo>
                    <a:pt x="66659" y="1040645"/>
                  </a:lnTo>
                  <a:lnTo>
                    <a:pt x="59540" y="1030127"/>
                  </a:lnTo>
                  <a:close/>
                </a:path>
                <a:path w="1588770" h="1078229">
                  <a:moveTo>
                    <a:pt x="66659" y="1040645"/>
                  </a:moveTo>
                  <a:lnTo>
                    <a:pt x="56146" y="1047762"/>
                  </a:lnTo>
                  <a:lnTo>
                    <a:pt x="71476" y="1047762"/>
                  </a:lnTo>
                  <a:lnTo>
                    <a:pt x="66659" y="1040645"/>
                  </a:lnTo>
                  <a:close/>
                </a:path>
                <a:path w="1588770" h="1078229">
                  <a:moveTo>
                    <a:pt x="1581404" y="0"/>
                  </a:moveTo>
                  <a:lnTo>
                    <a:pt x="59540" y="1030127"/>
                  </a:lnTo>
                  <a:lnTo>
                    <a:pt x="66659" y="1040645"/>
                  </a:lnTo>
                  <a:lnTo>
                    <a:pt x="1588515" y="10414"/>
                  </a:lnTo>
                  <a:lnTo>
                    <a:pt x="1581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115A463-560F-8345-9B43-1AE7039BA308}"/>
                </a:ext>
              </a:extLst>
            </p:cNvPr>
            <p:cNvSpPr txBox="1"/>
            <p:nvPr/>
          </p:nvSpPr>
          <p:spPr>
            <a:xfrm>
              <a:off x="3240151" y="4766565"/>
              <a:ext cx="152400" cy="32956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2000" b="1" spc="-5" dirty="0">
                  <a:latin typeface="Times New Roman"/>
                  <a:cs typeface="Times New Roman"/>
                </a:rPr>
                <a:t>v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2D5259C0-944D-AA4E-84D1-0D354301D23D}"/>
                </a:ext>
              </a:extLst>
            </p:cNvPr>
            <p:cNvSpPr txBox="1"/>
            <p:nvPr/>
          </p:nvSpPr>
          <p:spPr>
            <a:xfrm>
              <a:off x="3727450" y="5039615"/>
              <a:ext cx="166370" cy="32956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2000" b="1" spc="-5" dirty="0">
                  <a:latin typeface="Times New Roman"/>
                  <a:cs typeface="Times New Roman"/>
                </a:rPr>
                <a:t>n</a:t>
              </a:r>
              <a:endParaRPr sz="200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44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Rectangle 3">
            <a:extLst>
              <a:ext uri="{FF2B5EF4-FFF2-40B4-BE49-F238E27FC236}">
                <a16:creationId xmlns:a16="http://schemas.microsoft.com/office/drawing/2014/main" id="{DC92245E-95FF-2441-9898-9B8DBED886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Simplify Geometry</a:t>
            </a:r>
          </a:p>
          <a:p>
            <a:pPr lvl="1"/>
            <a:r>
              <a:rPr lang="en-US" altLang="en-US" dirty="0"/>
              <a:t>One polygon</a:t>
            </a:r>
          </a:p>
          <a:p>
            <a:pPr lvl="2"/>
            <a:r>
              <a:rPr lang="en-US" altLang="en-US" dirty="0"/>
              <a:t>Sprites</a:t>
            </a:r>
          </a:p>
          <a:p>
            <a:pPr lvl="2"/>
            <a:r>
              <a:rPr lang="en-US" altLang="en-US" dirty="0"/>
              <a:t>Billboards</a:t>
            </a:r>
          </a:p>
          <a:p>
            <a:pPr lvl="2"/>
            <a:r>
              <a:rPr lang="en-US" altLang="en-US" dirty="0"/>
              <a:t>Impostors</a:t>
            </a:r>
          </a:p>
          <a:p>
            <a:pPr lvl="1"/>
            <a:r>
              <a:rPr lang="en-US" altLang="en-US" dirty="0"/>
              <a:t>Many polygons</a:t>
            </a:r>
          </a:p>
          <a:p>
            <a:pPr lvl="2"/>
            <a:r>
              <a:rPr lang="en-US" altLang="en-US" dirty="0"/>
              <a:t>Level of detail (LOD)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53A6AC-05B6-DD48-9A9C-53122BD920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1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5" name="Rectangle 3">
            <a:extLst>
              <a:ext uri="{FF2B5EF4-FFF2-40B4-BE49-F238E27FC236}">
                <a16:creationId xmlns:a16="http://schemas.microsoft.com/office/drawing/2014/main" id="{64A4BA08-6089-B547-9B63-D6095207BA0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3321992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Old School: Sprites</a:t>
            </a:r>
            <a:endParaRPr lang="en-US" altLang="ko-KR" dirty="0"/>
          </a:p>
          <a:p>
            <a:pPr lvl="1"/>
            <a:r>
              <a:rPr lang="en-US" altLang="ko-KR" dirty="0"/>
              <a:t>A rectangular shaped image that moves around on </a:t>
            </a:r>
            <a:br>
              <a:rPr lang="en-US" altLang="ko-KR" dirty="0"/>
            </a:br>
            <a:r>
              <a:rPr lang="en-US" altLang="ko-KR" dirty="0"/>
              <a:t>the screen</a:t>
            </a:r>
          </a:p>
          <a:p>
            <a:pPr lvl="2"/>
            <a:r>
              <a:rPr lang="en-US" altLang="ko-KR" dirty="0"/>
              <a:t>One-to-one mapping with pixels on the screen</a:t>
            </a:r>
          </a:p>
          <a:p>
            <a:pPr lvl="2"/>
            <a:r>
              <a:rPr lang="en-US" altLang="ko-KR" dirty="0"/>
              <a:t>The earliest PC graphics were sprite </a:t>
            </a:r>
          </a:p>
          <a:p>
            <a:pPr lvl="1"/>
            <a:r>
              <a:rPr lang="en-US" altLang="ko-KR" dirty="0"/>
              <a:t>Implementation</a:t>
            </a:r>
          </a:p>
          <a:p>
            <a:pPr lvl="2"/>
            <a:r>
              <a:rPr lang="en-US" altLang="ko-KR" dirty="0"/>
              <a:t>An image texture on a polygon with the use of alpha channel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68C0B-978E-6E41-AEDF-D7241B0469E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58436" name="Group 4">
            <a:extLst>
              <a:ext uri="{FF2B5EF4-FFF2-40B4-BE49-F238E27FC236}">
                <a16:creationId xmlns:a16="http://schemas.microsoft.com/office/drawing/2014/main" id="{F99FCD91-6289-8C40-A018-72133A7D0E98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4149725"/>
            <a:ext cx="7594600" cy="1803400"/>
            <a:chOff x="480" y="2640"/>
            <a:chExt cx="4784" cy="1136"/>
          </a:xfrm>
        </p:grpSpPr>
        <p:pic>
          <p:nvPicPr>
            <p:cNvPr id="658437" name="Picture 5" descr="sprite">
              <a:extLst>
                <a:ext uri="{FF2B5EF4-FFF2-40B4-BE49-F238E27FC236}">
                  <a16:creationId xmlns:a16="http://schemas.microsoft.com/office/drawing/2014/main" id="{07E41115-FFF2-0C49-B3DB-DCF550C80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2736"/>
              <a:ext cx="512" cy="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8438" name="Picture 6" descr="mask">
              <a:extLst>
                <a:ext uri="{FF2B5EF4-FFF2-40B4-BE49-F238E27FC236}">
                  <a16:creationId xmlns:a16="http://schemas.microsoft.com/office/drawing/2014/main" id="{CA3CFD58-AC56-B348-8AFB-60006B0C2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2736"/>
              <a:ext cx="512" cy="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8439" name="Picture 7" descr="back">
              <a:extLst>
                <a:ext uri="{FF2B5EF4-FFF2-40B4-BE49-F238E27FC236}">
                  <a16:creationId xmlns:a16="http://schemas.microsoft.com/office/drawing/2014/main" id="{7B734956-323D-C245-BC2A-30FE2B389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1024" cy="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8440" name="Picture 8" descr="spriteresult">
              <a:extLst>
                <a:ext uri="{FF2B5EF4-FFF2-40B4-BE49-F238E27FC236}">
                  <a16:creationId xmlns:a16="http://schemas.microsoft.com/office/drawing/2014/main" id="{51242400-7503-7143-B8CA-D151002EC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2640"/>
              <a:ext cx="1136" cy="1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8441" name="Text Box 9">
              <a:extLst>
                <a:ext uri="{FF2B5EF4-FFF2-40B4-BE49-F238E27FC236}">
                  <a16:creationId xmlns:a16="http://schemas.microsoft.com/office/drawing/2014/main" id="{A17BFAD8-0590-8D46-ADE5-F3B2340C6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02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ko-KR" altLang="en-US" b="1">
                  <a:ea typeface="굴림" panose="020B0600000101010101" pitchFamily="34" charset="-127"/>
                </a:rPr>
                <a:t>+</a:t>
              </a:r>
            </a:p>
          </p:txBody>
        </p:sp>
        <p:sp>
          <p:nvSpPr>
            <p:cNvPr id="658442" name="Text Box 10">
              <a:extLst>
                <a:ext uri="{FF2B5EF4-FFF2-40B4-BE49-F238E27FC236}">
                  <a16:creationId xmlns:a16="http://schemas.microsoft.com/office/drawing/2014/main" id="{938B3246-29FB-A047-B298-6C280CCD7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0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ko-KR" altLang="en-US" b="1">
                  <a:ea typeface="굴림" panose="020B0600000101010101" pitchFamily="34" charset="-127"/>
                </a:rPr>
                <a:t>=</a:t>
              </a:r>
            </a:p>
          </p:txBody>
        </p:sp>
      </p:grpSp>
      <p:sp>
        <p:nvSpPr>
          <p:cNvPr id="658443" name="Text Box 11">
            <a:extLst>
              <a:ext uri="{FF2B5EF4-FFF2-40B4-BE49-F238E27FC236}">
                <a16:creationId xmlns:a16="http://schemas.microsoft.com/office/drawing/2014/main" id="{7286AF1E-29F9-404F-940C-2EFABEA50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6021388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TW" sz="1800" b="1">
                <a:ea typeface="굴림" panose="020B0600000101010101" pitchFamily="34" charset="-127"/>
              </a:rPr>
              <a:t>background</a:t>
            </a:r>
            <a:r>
              <a:rPr lang="en-US" altLang="ko-KR">
                <a:ea typeface="굴림" panose="020B0600000101010101" pitchFamily="34" charset="-127"/>
              </a:rPr>
              <a:t> </a:t>
            </a:r>
          </a:p>
        </p:txBody>
      </p:sp>
      <p:sp>
        <p:nvSpPr>
          <p:cNvPr id="658444" name="Text Box 12">
            <a:extLst>
              <a:ext uri="{FF2B5EF4-FFF2-40B4-BE49-F238E27FC236}">
                <a16:creationId xmlns:a16="http://schemas.microsoft.com/office/drawing/2014/main" id="{A6BB109D-586C-704C-A212-09E658C7D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6021388"/>
            <a:ext cx="1460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TW" sz="1800" b="1">
                <a:ea typeface="굴림" panose="020B0600000101010101" pitchFamily="34" charset="-127"/>
              </a:rPr>
              <a:t>sprite image</a:t>
            </a:r>
            <a:r>
              <a:rPr lang="en-US" altLang="ko-KR">
                <a:ea typeface="굴림" panose="020B0600000101010101" pitchFamily="34" charset="-127"/>
              </a:rPr>
              <a:t> </a:t>
            </a:r>
          </a:p>
        </p:txBody>
      </p:sp>
      <p:sp>
        <p:nvSpPr>
          <p:cNvPr id="658445" name="Text Box 13">
            <a:extLst>
              <a:ext uri="{FF2B5EF4-FFF2-40B4-BE49-F238E27FC236}">
                <a16:creationId xmlns:a16="http://schemas.microsoft.com/office/drawing/2014/main" id="{4BD56407-126D-C746-977D-B60E8F971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1050" y="6092826"/>
            <a:ext cx="800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TW" sz="1800" b="1">
                <a:ea typeface="굴림" panose="020B0600000101010101" pitchFamily="34" charset="-127"/>
              </a:rPr>
              <a:t>result</a:t>
            </a:r>
            <a:r>
              <a:rPr lang="en-US" altLang="ko-KR" sz="1800">
                <a:ea typeface="굴림" panose="020B0600000101010101" pitchFamily="34" charset="-127"/>
              </a:rPr>
              <a:t> </a:t>
            </a:r>
          </a:p>
        </p:txBody>
      </p:sp>
      <p:pic>
        <p:nvPicPr>
          <p:cNvPr id="658446" name="Picture 14" descr="doom">
            <a:extLst>
              <a:ext uri="{FF2B5EF4-FFF2-40B4-BE49-F238E27FC236}">
                <a16:creationId xmlns:a16="http://schemas.microsoft.com/office/drawing/2014/main" id="{6D7D8CCB-ACFC-1F49-94CE-3FA11380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051322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82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3" name="Rectangle 3">
            <a:extLst>
              <a:ext uri="{FF2B5EF4-FFF2-40B4-BE49-F238E27FC236}">
                <a16:creationId xmlns:a16="http://schemas.microsoft.com/office/drawing/2014/main" id="{6BE84947-07D9-E542-80CB-F907BFC31D8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3400" y="827733"/>
            <a:ext cx="5029200" cy="5202536"/>
          </a:xfrm>
        </p:spPr>
        <p:txBody>
          <a:bodyPr/>
          <a:lstStyle/>
          <a:p>
            <a:r>
              <a:rPr lang="en-US" altLang="ko-KR" dirty="0"/>
              <a:t>Billboarding</a:t>
            </a:r>
          </a:p>
          <a:p>
            <a:pPr lvl="1"/>
            <a:r>
              <a:rPr lang="en-US" altLang="ko-KR" dirty="0"/>
              <a:t>Textured polygon</a:t>
            </a:r>
          </a:p>
          <a:p>
            <a:pPr lvl="1"/>
            <a:r>
              <a:rPr lang="en-US" altLang="ko-KR" dirty="0"/>
              <a:t>Combined with alpha texturing, bump mapping, and (potentially) animation</a:t>
            </a:r>
          </a:p>
          <a:p>
            <a:pPr lvl="2"/>
            <a:r>
              <a:rPr lang="en-US" altLang="ko-KR" dirty="0"/>
              <a:t>ex. smoke, fire, explosions, vapor trails, clouds</a:t>
            </a:r>
            <a:endParaRPr lang="en-US" altLang="zh-TW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8A51E-06EF-2B47-858E-D5503CD019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233E9-A1B2-054C-8E30-71A9245F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530350"/>
            <a:ext cx="6350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516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>
            <a:extLst>
              <a:ext uri="{FF2B5EF4-FFF2-40B4-BE49-F238E27FC236}">
                <a16:creationId xmlns:a16="http://schemas.microsoft.com/office/drawing/2014/main" id="{26071EF7-8EB5-2B45-9467-DEFCE1D9B81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4724400" cy="5202536"/>
          </a:xfrm>
        </p:spPr>
        <p:txBody>
          <a:bodyPr/>
          <a:lstStyle/>
          <a:p>
            <a:r>
              <a:rPr lang="en-US" altLang="ko-KR" dirty="0"/>
              <a:t>Axial Billboard</a:t>
            </a:r>
          </a:p>
          <a:p>
            <a:pPr lvl="1"/>
            <a:r>
              <a:rPr lang="en-US" altLang="ko-KR" dirty="0"/>
              <a:t>Billboards at fixed location rotates to face user</a:t>
            </a:r>
            <a:endParaRPr lang="en-US" altLang="zh-TW" dirty="0"/>
          </a:p>
          <a:p>
            <a:pPr lvl="1"/>
            <a:r>
              <a:rPr lang="en-US" altLang="zh-TW" dirty="0"/>
              <a:t>Useful for representing objects with cylindrical symmetry</a:t>
            </a:r>
            <a:endParaRPr lang="en-US" altLang="ko-KR" dirty="0"/>
          </a:p>
          <a:p>
            <a:pPr lvl="2"/>
            <a:r>
              <a:rPr lang="en-US" altLang="ko-KR" dirty="0"/>
              <a:t>displaying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6EF2C-F931-DE45-BBAB-C25F27138C4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439B7-B1F1-704F-97E1-35EB103C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530350"/>
            <a:ext cx="6350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490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5" name="Rectangle 3">
            <a:extLst>
              <a:ext uri="{FF2B5EF4-FFF2-40B4-BE49-F238E27FC236}">
                <a16:creationId xmlns:a16="http://schemas.microsoft.com/office/drawing/2014/main" id="{F6C0AEA8-1BE3-BA4B-9DE1-6CD9C00756D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3600" y="827733"/>
            <a:ext cx="6172200" cy="5202536"/>
          </a:xfrm>
        </p:spPr>
        <p:txBody>
          <a:bodyPr/>
          <a:lstStyle/>
          <a:p>
            <a:r>
              <a:rPr lang="en-US" altLang="en-US" dirty="0"/>
              <a:t>Multi-Polygon Billboards</a:t>
            </a:r>
          </a:p>
          <a:p>
            <a:pPr lvl="1"/>
            <a:r>
              <a:rPr lang="en-US" altLang="en-US" dirty="0"/>
              <a:t>Use two polygons at right angles</a:t>
            </a:r>
          </a:p>
          <a:p>
            <a:pPr lvl="2"/>
            <a:r>
              <a:rPr lang="en-US" altLang="en-US" dirty="0"/>
              <a:t>No alignment with viewer</a:t>
            </a:r>
          </a:p>
          <a:p>
            <a:pPr lvl="1"/>
            <a:r>
              <a:rPr lang="en-US" altLang="en-US" dirty="0"/>
              <a:t>Use more polygons for better appearance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41484-56FD-334B-A02E-6D2A51FA9D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6F2F6-583C-3049-810C-74D1ADDC393E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0" y="1508760"/>
            <a:ext cx="1664208" cy="3840480"/>
            <a:chOff x="9525000" y="1828800"/>
            <a:chExt cx="990600" cy="2286000"/>
          </a:xfrm>
        </p:grpSpPr>
        <p:sp>
          <p:nvSpPr>
            <p:cNvPr id="668676" name="AutoShape 4">
              <a:extLst>
                <a:ext uri="{FF2B5EF4-FFF2-40B4-BE49-F238E27FC236}">
                  <a16:creationId xmlns:a16="http://schemas.microsoft.com/office/drawing/2014/main" id="{4F477B86-9B5E-F34C-9C03-D319B5AB96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15400" y="2514600"/>
              <a:ext cx="2209800" cy="990600"/>
            </a:xfrm>
            <a:prstGeom prst="parallelogram">
              <a:avLst>
                <a:gd name="adj" fmla="val 5576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677" name="AutoShape 5">
              <a:extLst>
                <a:ext uri="{FF2B5EF4-FFF2-40B4-BE49-F238E27FC236}">
                  <a16:creationId xmlns:a16="http://schemas.microsoft.com/office/drawing/2014/main" id="{68B6F2AA-BD80-C54A-95CC-3A0908D8B3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839200" y="2590800"/>
              <a:ext cx="2286000" cy="762000"/>
            </a:xfrm>
            <a:prstGeom prst="parallelogram">
              <a:avLst>
                <a:gd name="adj" fmla="val 8404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678" name="Line 6">
              <a:extLst>
                <a:ext uri="{FF2B5EF4-FFF2-40B4-BE49-F238E27FC236}">
                  <a16:creationId xmlns:a16="http://schemas.microsoft.com/office/drawing/2014/main" id="{0000A449-F48C-2A4D-B8A8-0F7B86859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2133600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937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3" name="Rectangle 3">
            <a:extLst>
              <a:ext uri="{FF2B5EF4-FFF2-40B4-BE49-F238E27FC236}">
                <a16:creationId xmlns:a16="http://schemas.microsoft.com/office/drawing/2014/main" id="{AE9ED2B4-D543-D346-AF0D-CC04B319194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705100" y="827733"/>
            <a:ext cx="6781800" cy="5202536"/>
          </a:xfrm>
        </p:spPr>
        <p:txBody>
          <a:bodyPr/>
          <a:lstStyle/>
          <a:p>
            <a:r>
              <a:rPr lang="en-US" altLang="en-US" dirty="0"/>
              <a:t>Impostors</a:t>
            </a:r>
          </a:p>
          <a:p>
            <a:pPr lvl="1"/>
            <a:r>
              <a:rPr lang="en-US" altLang="en-US" dirty="0"/>
              <a:t>Replace 3D geometry with a 2D image</a:t>
            </a:r>
          </a:p>
          <a:p>
            <a:pPr lvl="1"/>
            <a:r>
              <a:rPr lang="en-US" altLang="en-US" dirty="0"/>
              <a:t>2D image fools viewer into thinking 3D geometry is still there</a:t>
            </a:r>
          </a:p>
          <a:p>
            <a:pPr lvl="1"/>
            <a:r>
              <a:rPr lang="en-US" altLang="en-US" dirty="0"/>
              <a:t>Big limitation: No parallax</a:t>
            </a:r>
          </a:p>
          <a:p>
            <a:pPr lvl="1"/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C1A6DC-3D4E-1B4F-B52B-3EFBBE12C17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297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1" name="Rectangle 3">
            <a:extLst>
              <a:ext uri="{FF2B5EF4-FFF2-40B4-BE49-F238E27FC236}">
                <a16:creationId xmlns:a16="http://schemas.microsoft.com/office/drawing/2014/main" id="{4FA4E8B9-77BD-0347-815B-C364E4E72B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6096000" cy="5202536"/>
          </a:xfrm>
        </p:spPr>
        <p:txBody>
          <a:bodyPr/>
          <a:lstStyle/>
          <a:p>
            <a:r>
              <a:rPr lang="en-US" altLang="en-US" dirty="0"/>
              <a:t>Impostors Technique</a:t>
            </a:r>
          </a:p>
          <a:p>
            <a:pPr lvl="1"/>
            <a:r>
              <a:rPr lang="en-US" altLang="en-US" dirty="0"/>
              <a:t>Basic idea</a:t>
            </a:r>
          </a:p>
          <a:p>
            <a:pPr lvl="2"/>
            <a:r>
              <a:rPr lang="en-US" altLang="en-US" dirty="0"/>
              <a:t>Render set of geometry into a large texture: an impostor</a:t>
            </a:r>
          </a:p>
          <a:p>
            <a:pPr lvl="2"/>
            <a:r>
              <a:rPr lang="en-US" altLang="en-US" dirty="0"/>
              <a:t>Now render impostor texture instead of the geometry</a:t>
            </a:r>
          </a:p>
          <a:p>
            <a:pPr lvl="1"/>
            <a:r>
              <a:rPr lang="en-US" altLang="en-US" dirty="0"/>
              <a:t>Only helpful when impostors can be reused across many frames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5772-8C37-C44B-979C-662B832BD7C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2773" name="Picture 5">
            <a:extLst>
              <a:ext uri="{FF2B5EF4-FFF2-40B4-BE49-F238E27FC236}">
                <a16:creationId xmlns:a16="http://schemas.microsoft.com/office/drawing/2014/main" id="{E0115963-19B4-D343-AEE5-88F66E36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00200"/>
            <a:ext cx="47625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0237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>
            <a:extLst>
              <a:ext uri="{FF2B5EF4-FFF2-40B4-BE49-F238E27FC236}">
                <a16:creationId xmlns:a16="http://schemas.microsoft.com/office/drawing/2014/main" id="{29F186C0-F245-1443-8267-EE337E9AE1A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The Scene Graph</a:t>
            </a:r>
          </a:p>
          <a:p>
            <a:pPr lvl="1"/>
            <a:r>
              <a:rPr lang="en-US" altLang="en-US" dirty="0"/>
              <a:t>Build a structure that allows:</a:t>
            </a:r>
          </a:p>
          <a:p>
            <a:pPr lvl="2"/>
            <a:r>
              <a:rPr lang="en-US" altLang="en-US" dirty="0"/>
              <a:t>More intuitive/organized modeling</a:t>
            </a:r>
          </a:p>
          <a:p>
            <a:pPr lvl="2"/>
            <a:r>
              <a:rPr lang="en-US" altLang="en-US" dirty="0"/>
              <a:t>Global analysis of the model</a:t>
            </a:r>
          </a:p>
          <a:p>
            <a:pPr lvl="3"/>
            <a:r>
              <a:rPr lang="en-US" altLang="en-US" dirty="0"/>
              <a:t>To generate OpenGL calls in an efficient way</a:t>
            </a:r>
          </a:p>
          <a:p>
            <a:pPr lvl="2"/>
            <a:r>
              <a:rPr lang="en-US" altLang="en-US" dirty="0"/>
              <a:t>CPU-level preprocessing to avoid overloading graphics pipeline</a:t>
            </a:r>
          </a:p>
          <a:p>
            <a:pPr lvl="3"/>
            <a:r>
              <a:rPr lang="en-US" altLang="en-US" dirty="0"/>
              <a:t>Object culling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46640-338A-2041-AD33-04A23B30235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52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9" name="Rectangle 3">
            <a:extLst>
              <a:ext uri="{FF2B5EF4-FFF2-40B4-BE49-F238E27FC236}">
                <a16:creationId xmlns:a16="http://schemas.microsoft.com/office/drawing/2014/main" id="{86FF422D-3371-ED4A-9AB5-D609212D902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554313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Impostors: Example</a:t>
            </a:r>
          </a:p>
          <a:p>
            <a:pPr lvl="1" algn="ctr"/>
            <a:r>
              <a:rPr lang="en-US" altLang="en-US" dirty="0"/>
              <a:t>We render a set of geometry into an impostor (image/texture)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8E1F-D818-A143-88D4-F1CDCE16AA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4820" name="Picture 4">
            <a:extLst>
              <a:ext uri="{FF2B5EF4-FFF2-40B4-BE49-F238E27FC236}">
                <a16:creationId xmlns:a16="http://schemas.microsoft.com/office/drawing/2014/main" id="{DDC33726-EDB2-8443-826E-10C4423B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87601"/>
            <a:ext cx="45720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8116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9" name="Rectangle 3">
            <a:extLst>
              <a:ext uri="{FF2B5EF4-FFF2-40B4-BE49-F238E27FC236}">
                <a16:creationId xmlns:a16="http://schemas.microsoft.com/office/drawing/2014/main" id="{86FF422D-3371-ED4A-9AB5-D609212D902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554313"/>
          </a:xfrm>
        </p:spPr>
        <p:txBody>
          <a:bodyPr>
            <a:normAutofit/>
          </a:bodyPr>
          <a:lstStyle/>
          <a:p>
            <a:r>
              <a:rPr lang="en-US" altLang="en-US" dirty="0"/>
              <a:t>Impostors: Example</a:t>
            </a:r>
          </a:p>
          <a:p>
            <a:pPr lvl="1" algn="ctr"/>
            <a:r>
              <a:rPr lang="en-US" altLang="en-US" dirty="0"/>
              <a:t>We can re-use this impostor in 3D for several frames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8E1F-D818-A143-88D4-F1CDCE16AA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F81D3-FA4A-3943-BCA0-0533997D7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4600"/>
            <a:ext cx="36576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5">
            <a:extLst>
              <a:ext uri="{FF2B5EF4-FFF2-40B4-BE49-F238E27FC236}">
                <a16:creationId xmlns:a16="http://schemas.microsoft.com/office/drawing/2014/main" id="{405B1615-FE9B-7C46-B6F3-AF8B303B3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8001" y="5630864"/>
            <a:ext cx="1547813" cy="10239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35A419E1-6E15-9040-B210-08A49CF52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5268913"/>
            <a:ext cx="588962" cy="2841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2DAA8631-A091-8647-A9C3-2D145C724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975" y="2293939"/>
            <a:ext cx="1809750" cy="376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8D84C823-6F81-9C40-ACAE-9770E11B3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5850" y="2346326"/>
            <a:ext cx="2063750" cy="7413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C3B62EC3-8795-B94F-964E-C8DD2B593FB0}"/>
              </a:ext>
            </a:extLst>
          </p:cNvPr>
          <p:cNvCxnSpPr>
            <a:cxnSpLocks noChangeShapeType="1"/>
            <a:stCxn id="8" idx="0"/>
            <a:endCxn id="9" idx="0"/>
          </p:cNvCxnSpPr>
          <p:nvPr/>
        </p:nvCxnSpPr>
        <p:spPr bwMode="auto">
          <a:xfrm flipH="1">
            <a:off x="3625851" y="2281239"/>
            <a:ext cx="3540125" cy="52387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0">
            <a:extLst>
              <a:ext uri="{FF2B5EF4-FFF2-40B4-BE49-F238E27FC236}">
                <a16:creationId xmlns:a16="http://schemas.microsoft.com/office/drawing/2014/main" id="{D31B0B18-AA07-F343-8995-45D326E3479F}"/>
              </a:ext>
            </a:extLst>
          </p:cNvPr>
          <p:cNvCxnSpPr>
            <a:cxnSpLocks noChangeShapeType="1"/>
            <a:stCxn id="8" idx="1"/>
            <a:endCxn id="9" idx="1"/>
          </p:cNvCxnSpPr>
          <p:nvPr/>
        </p:nvCxnSpPr>
        <p:spPr bwMode="auto">
          <a:xfrm flipH="1">
            <a:off x="5689601" y="2682876"/>
            <a:ext cx="3286125" cy="417513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1">
            <a:extLst>
              <a:ext uri="{FF2B5EF4-FFF2-40B4-BE49-F238E27FC236}">
                <a16:creationId xmlns:a16="http://schemas.microsoft.com/office/drawing/2014/main" id="{ABB99874-B277-EB4A-A7EB-23A198C28030}"/>
              </a:ext>
            </a:extLst>
          </p:cNvPr>
          <p:cNvCxnSpPr>
            <a:cxnSpLocks noChangeShapeType="1"/>
            <a:stCxn id="8" idx="1"/>
            <a:endCxn id="7" idx="1"/>
          </p:cNvCxnSpPr>
          <p:nvPr/>
        </p:nvCxnSpPr>
        <p:spPr bwMode="auto">
          <a:xfrm flipH="1">
            <a:off x="8556625" y="2682875"/>
            <a:ext cx="419100" cy="2882900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C941901E-CB19-7D49-A812-B86011FFB766}"/>
              </a:ext>
            </a:extLst>
          </p:cNvPr>
          <p:cNvCxnSpPr>
            <a:cxnSpLocks noChangeShapeType="1"/>
            <a:stCxn id="6" idx="1"/>
            <a:endCxn id="7" idx="1"/>
          </p:cNvCxnSpPr>
          <p:nvPr/>
        </p:nvCxnSpPr>
        <p:spPr bwMode="auto">
          <a:xfrm flipV="1">
            <a:off x="5865813" y="5565776"/>
            <a:ext cx="2690812" cy="1101725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9B5EEA5A-8C57-CB4E-A525-C9C7288D7807}"/>
              </a:ext>
            </a:extLst>
          </p:cNvPr>
          <p:cNvCxnSpPr>
            <a:cxnSpLocks noChangeShapeType="1"/>
            <a:stCxn id="9" idx="1"/>
            <a:endCxn id="6" idx="1"/>
          </p:cNvCxnSpPr>
          <p:nvPr/>
        </p:nvCxnSpPr>
        <p:spPr bwMode="auto">
          <a:xfrm>
            <a:off x="5689601" y="3100388"/>
            <a:ext cx="176213" cy="3567112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68688DE5-4DF3-D04F-AEF8-5760BD19FC0E}"/>
              </a:ext>
            </a:extLst>
          </p:cNvPr>
          <p:cNvCxnSpPr>
            <a:cxnSpLocks noChangeShapeType="1"/>
            <a:stCxn id="9" idx="0"/>
            <a:endCxn id="6" idx="0"/>
          </p:cNvCxnSpPr>
          <p:nvPr/>
        </p:nvCxnSpPr>
        <p:spPr bwMode="auto">
          <a:xfrm>
            <a:off x="3625850" y="2333625"/>
            <a:ext cx="692150" cy="32845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Line 15">
            <a:extLst>
              <a:ext uri="{FF2B5EF4-FFF2-40B4-BE49-F238E27FC236}">
                <a16:creationId xmlns:a16="http://schemas.microsoft.com/office/drawing/2014/main" id="{CF9D1CEB-BA6D-2847-A671-F331EAA5EA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9150" y="2308225"/>
            <a:ext cx="7938" cy="2540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42EDBA27-7D3E-4845-81E0-94C9362A7B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35463" y="5446713"/>
            <a:ext cx="711200" cy="17145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3081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9" name="Rectangle 3">
            <a:extLst>
              <a:ext uri="{FF2B5EF4-FFF2-40B4-BE49-F238E27FC236}">
                <a16:creationId xmlns:a16="http://schemas.microsoft.com/office/drawing/2014/main" id="{86FF422D-3371-ED4A-9AB5-D609212D902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554313"/>
          </a:xfrm>
        </p:spPr>
        <p:txBody>
          <a:bodyPr>
            <a:normAutofit/>
          </a:bodyPr>
          <a:lstStyle/>
          <a:p>
            <a:r>
              <a:rPr lang="en-US" altLang="en-US" dirty="0"/>
              <a:t>Impostors: Example</a:t>
            </a:r>
          </a:p>
          <a:p>
            <a:pPr lvl="1" algn="ctr"/>
            <a:r>
              <a:rPr lang="en-US" altLang="en-US" dirty="0"/>
              <a:t>Eventually, we have to update the impostor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8E1F-D818-A143-88D4-F1CDCE16AA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AFD2851-439D-AC4F-BF2E-299880EE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411414"/>
            <a:ext cx="112395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Line 5">
            <a:extLst>
              <a:ext uri="{FF2B5EF4-FFF2-40B4-BE49-F238E27FC236}">
                <a16:creationId xmlns:a16="http://schemas.microsoft.com/office/drawing/2014/main" id="{38F895D8-065C-044C-9040-78E0146929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7601" y="6011864"/>
            <a:ext cx="2030413" cy="4651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Line 6">
            <a:extLst>
              <a:ext uri="{FF2B5EF4-FFF2-40B4-BE49-F238E27FC236}">
                <a16:creationId xmlns:a16="http://schemas.microsoft.com/office/drawing/2014/main" id="{68DCBFCE-97BD-8A41-8832-70453CF12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2763" y="5649913"/>
            <a:ext cx="601662" cy="301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3B7E67EF-07A6-DF41-8A2F-D3E7F0B511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9575" y="3305176"/>
            <a:ext cx="768350" cy="428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F37EFF06-7C89-B64D-9AF4-FE157412F7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450" y="2236789"/>
            <a:ext cx="2228850" cy="3508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EE4FC13F-636C-1546-B25A-06C19C563127}"/>
              </a:ext>
            </a:extLst>
          </p:cNvPr>
          <p:cNvCxnSpPr>
            <a:cxnSpLocks noChangeShapeType="1"/>
            <a:stCxn id="21" idx="1"/>
            <a:endCxn id="22" idx="1"/>
          </p:cNvCxnSpPr>
          <p:nvPr/>
        </p:nvCxnSpPr>
        <p:spPr bwMode="auto">
          <a:xfrm flipH="1" flipV="1">
            <a:off x="6843714" y="2225675"/>
            <a:ext cx="682625" cy="106838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0">
            <a:extLst>
              <a:ext uri="{FF2B5EF4-FFF2-40B4-BE49-F238E27FC236}">
                <a16:creationId xmlns:a16="http://schemas.microsoft.com/office/drawing/2014/main" id="{AB6F8AAE-3C06-CB48-A56A-D0BA6AD4F539}"/>
              </a:ext>
            </a:extLst>
          </p:cNvPr>
          <p:cNvCxnSpPr>
            <a:cxnSpLocks noChangeShapeType="1"/>
            <a:stCxn id="21" idx="1"/>
            <a:endCxn id="20" idx="1"/>
          </p:cNvCxnSpPr>
          <p:nvPr/>
        </p:nvCxnSpPr>
        <p:spPr bwMode="auto">
          <a:xfrm flipH="1">
            <a:off x="7464426" y="3294063"/>
            <a:ext cx="61913" cy="2398712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11">
            <a:extLst>
              <a:ext uri="{FF2B5EF4-FFF2-40B4-BE49-F238E27FC236}">
                <a16:creationId xmlns:a16="http://schemas.microsoft.com/office/drawing/2014/main" id="{758C5D4F-4AA6-474C-A7B0-AD1A97C1A5C6}"/>
              </a:ext>
            </a:extLst>
          </p:cNvPr>
          <p:cNvCxnSpPr>
            <a:cxnSpLocks noChangeShapeType="1"/>
            <a:stCxn id="19" idx="1"/>
            <a:endCxn id="20" idx="1"/>
          </p:cNvCxnSpPr>
          <p:nvPr/>
        </p:nvCxnSpPr>
        <p:spPr bwMode="auto">
          <a:xfrm flipV="1">
            <a:off x="6958013" y="5692776"/>
            <a:ext cx="506412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12">
            <a:extLst>
              <a:ext uri="{FF2B5EF4-FFF2-40B4-BE49-F238E27FC236}">
                <a16:creationId xmlns:a16="http://schemas.microsoft.com/office/drawing/2014/main" id="{F9AE11DB-CBE1-E74F-9F98-798B05DA3E6C}"/>
              </a:ext>
            </a:extLst>
          </p:cNvPr>
          <p:cNvCxnSpPr>
            <a:cxnSpLocks noChangeShapeType="1"/>
            <a:stCxn id="22" idx="1"/>
            <a:endCxn id="19" idx="1"/>
          </p:cNvCxnSpPr>
          <p:nvPr/>
        </p:nvCxnSpPr>
        <p:spPr bwMode="auto">
          <a:xfrm>
            <a:off x="6843713" y="2225676"/>
            <a:ext cx="114300" cy="4264025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0E2A210C-2DD9-5744-A092-BC4CFE597B8E}"/>
              </a:ext>
            </a:extLst>
          </p:cNvPr>
          <p:cNvCxnSpPr>
            <a:cxnSpLocks noChangeShapeType="1"/>
            <a:stCxn id="22" idx="0"/>
            <a:endCxn id="19" idx="0"/>
          </p:cNvCxnSpPr>
          <p:nvPr/>
        </p:nvCxnSpPr>
        <p:spPr bwMode="auto">
          <a:xfrm>
            <a:off x="4616450" y="2601913"/>
            <a:ext cx="311150" cy="3397250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Line 14">
            <a:extLst>
              <a:ext uri="{FF2B5EF4-FFF2-40B4-BE49-F238E27FC236}">
                <a16:creationId xmlns:a16="http://schemas.microsoft.com/office/drawing/2014/main" id="{19C927E1-CA52-F242-9E63-F9F7A2535D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94263" y="5675313"/>
            <a:ext cx="1041400" cy="34925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15">
            <a:extLst>
              <a:ext uri="{FF2B5EF4-FFF2-40B4-BE49-F238E27FC236}">
                <a16:creationId xmlns:a16="http://schemas.microsoft.com/office/drawing/2014/main" id="{37715F7A-5BAF-224A-95E8-15D0DB873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150" y="2587626"/>
            <a:ext cx="1149350" cy="6270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54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9" name="Rectangle 3">
            <a:extLst>
              <a:ext uri="{FF2B5EF4-FFF2-40B4-BE49-F238E27FC236}">
                <a16:creationId xmlns:a16="http://schemas.microsoft.com/office/drawing/2014/main" id="{04AD60A3-542B-954D-8045-D7EB69F6B9E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Level of Detail</a:t>
            </a:r>
          </a:p>
          <a:p>
            <a:pPr lvl="1"/>
            <a:r>
              <a:rPr lang="en-US" altLang="en-US" dirty="0"/>
              <a:t>The problem: </a:t>
            </a:r>
          </a:p>
          <a:p>
            <a:pPr lvl="2"/>
            <a:r>
              <a:rPr lang="en-US" altLang="en-US" dirty="0"/>
              <a:t>Geometric datasets can be too complex to render at interactive rates</a:t>
            </a:r>
          </a:p>
          <a:p>
            <a:pPr lvl="1"/>
            <a:r>
              <a:rPr lang="en-US" altLang="en-US" dirty="0"/>
              <a:t>One solution:</a:t>
            </a:r>
          </a:p>
          <a:p>
            <a:pPr lvl="2"/>
            <a:r>
              <a:rPr lang="en-US" altLang="en-US" dirty="0"/>
              <a:t>Simplify the polygonal geometry of small or distant objects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i="1" dirty="0"/>
              <a:t>Level of Detail</a:t>
            </a:r>
            <a:r>
              <a:rPr lang="en-US" altLang="en-US" dirty="0"/>
              <a:t> or </a:t>
            </a:r>
            <a:r>
              <a:rPr lang="en-US" altLang="en-US" b="1" i="1" dirty="0"/>
              <a:t>LOD</a:t>
            </a:r>
          </a:p>
          <a:p>
            <a:pPr lvl="3"/>
            <a:r>
              <a:rPr lang="en-US" altLang="en-US" dirty="0"/>
              <a:t>A.k.a. polygonal simplification, geometric simplification, mesh reduction, decimation, multiresolution modeling, …</a:t>
            </a:r>
          </a:p>
          <a:p>
            <a:pPr lvl="2"/>
            <a:r>
              <a:rPr lang="en-US" altLang="en-US" dirty="0"/>
              <a:t>Focuses on the fidelity / performance tradeoff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9559B-73F5-C749-95E8-BE4BDBAB4E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77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3" name="Rectangle 3">
            <a:extLst>
              <a:ext uri="{FF2B5EF4-FFF2-40B4-BE49-F238E27FC236}">
                <a16:creationId xmlns:a16="http://schemas.microsoft.com/office/drawing/2014/main" id="{A8B701DD-7FBB-1046-9465-B742BF93A0A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77973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Level-of-Detail Rendering</a:t>
            </a:r>
          </a:p>
          <a:p>
            <a:pPr lvl="1"/>
            <a:r>
              <a:rPr lang="en-US" altLang="en-US" dirty="0"/>
              <a:t>Use different levels of detail at different distances from the viewer</a:t>
            </a:r>
          </a:p>
          <a:p>
            <a:pPr lvl="1"/>
            <a:r>
              <a:rPr lang="en-US" altLang="en-US" dirty="0"/>
              <a:t>More triangles closer to the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AC918-0013-F740-B7A0-3CD3CDB780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C8044-9E63-0443-A467-2EE385E212E6}"/>
              </a:ext>
            </a:extLst>
          </p:cNvPr>
          <p:cNvGrpSpPr/>
          <p:nvPr/>
        </p:nvGrpSpPr>
        <p:grpSpPr>
          <a:xfrm>
            <a:off x="2143919" y="2888075"/>
            <a:ext cx="7904162" cy="3657600"/>
            <a:chOff x="2459038" y="2743200"/>
            <a:chExt cx="7904162" cy="3657600"/>
          </a:xfrm>
        </p:grpSpPr>
        <p:pic>
          <p:nvPicPr>
            <p:cNvPr id="650244" name="Picture 4" descr="glod0big">
              <a:extLst>
                <a:ext uri="{FF2B5EF4-FFF2-40B4-BE49-F238E27FC236}">
                  <a16:creationId xmlns:a16="http://schemas.microsoft.com/office/drawing/2014/main" id="{7E980E80-3474-B64A-8677-6A207E3BE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038" y="2743200"/>
              <a:ext cx="2595562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0245" name="Picture 5" descr="glod1big">
              <a:extLst>
                <a:ext uri="{FF2B5EF4-FFF2-40B4-BE49-F238E27FC236}">
                  <a16:creationId xmlns:a16="http://schemas.microsoft.com/office/drawing/2014/main" id="{2CEBD433-5468-DB43-8D4B-D75C62E3C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743200"/>
              <a:ext cx="259715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0246" name="Picture 6" descr="glod2big">
              <a:extLst>
                <a:ext uri="{FF2B5EF4-FFF2-40B4-BE49-F238E27FC236}">
                  <a16:creationId xmlns:a16="http://schemas.microsoft.com/office/drawing/2014/main" id="{274AD3B7-D81C-3B4D-BC90-F764ED53A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050" y="2743200"/>
              <a:ext cx="259715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7764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1" name="Rectangle 3">
            <a:extLst>
              <a:ext uri="{FF2B5EF4-FFF2-40B4-BE49-F238E27FC236}">
                <a16:creationId xmlns:a16="http://schemas.microsoft.com/office/drawing/2014/main" id="{FF49B9BC-0940-A24A-A91C-9EDD8B659D4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2072534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LOD rendering</a:t>
            </a:r>
          </a:p>
          <a:p>
            <a:pPr lvl="1"/>
            <a:r>
              <a:rPr lang="en-US" altLang="en-US" dirty="0"/>
              <a:t>Use area of projection of BV to select appropriate LOD</a:t>
            </a:r>
          </a:p>
          <a:p>
            <a:pPr lvl="1"/>
            <a:r>
              <a:rPr lang="en-US" altLang="en-US" dirty="0"/>
              <a:t>Not much visual difference, but a lot faster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9E80E-AD45-5841-A93C-DC0AC525AE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0FDA12-A70B-8843-A645-425EFDCE91FB}"/>
              </a:ext>
            </a:extLst>
          </p:cNvPr>
          <p:cNvGrpSpPr/>
          <p:nvPr/>
        </p:nvGrpSpPr>
        <p:grpSpPr>
          <a:xfrm>
            <a:off x="2130425" y="2900267"/>
            <a:ext cx="7931149" cy="3657600"/>
            <a:chOff x="2514601" y="1981200"/>
            <a:chExt cx="7931149" cy="3657600"/>
          </a:xfrm>
        </p:grpSpPr>
        <p:pic>
          <p:nvPicPr>
            <p:cNvPr id="652292" name="Picture 4" descr="glod0big">
              <a:extLst>
                <a:ext uri="{FF2B5EF4-FFF2-40B4-BE49-F238E27FC236}">
                  <a16:creationId xmlns:a16="http://schemas.microsoft.com/office/drawing/2014/main" id="{67BB1E70-42C2-FC49-8842-5281B7CD6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1" y="1981200"/>
              <a:ext cx="2595563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2293" name="Picture 5" descr="glod1small">
              <a:extLst>
                <a:ext uri="{FF2B5EF4-FFF2-40B4-BE49-F238E27FC236}">
                  <a16:creationId xmlns:a16="http://schemas.microsoft.com/office/drawing/2014/main" id="{BEB83DAB-9684-0E49-A3B5-C544C5963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1" y="1981200"/>
              <a:ext cx="2595563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2294" name="Picture 6" descr="glod2small">
              <a:extLst>
                <a:ext uri="{FF2B5EF4-FFF2-40B4-BE49-F238E27FC236}">
                  <a16:creationId xmlns:a16="http://schemas.microsoft.com/office/drawing/2014/main" id="{DF71C4CD-D771-BE4E-A348-BD7349AB7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981200"/>
              <a:ext cx="259715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0337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519A8-BD04-F842-894C-068E1DC0D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Scene graph with LODs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FE3E6-32DE-3246-97B4-989B3B26E7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54339" name="Group 3">
            <a:extLst>
              <a:ext uri="{FF2B5EF4-FFF2-40B4-BE49-F238E27FC236}">
                <a16:creationId xmlns:a16="http://schemas.microsoft.com/office/drawing/2014/main" id="{EFE5041C-9038-4F47-AD23-8CB8A37E1E20}"/>
              </a:ext>
            </a:extLst>
          </p:cNvPr>
          <p:cNvGrpSpPr>
            <a:grpSpLocks/>
          </p:cNvGrpSpPr>
          <p:nvPr/>
        </p:nvGrpSpPr>
        <p:grpSpPr bwMode="auto">
          <a:xfrm>
            <a:off x="2690814" y="3657600"/>
            <a:ext cx="1804987" cy="2514600"/>
            <a:chOff x="907" y="2544"/>
            <a:chExt cx="965" cy="1344"/>
          </a:xfrm>
        </p:grpSpPr>
        <p:pic>
          <p:nvPicPr>
            <p:cNvPr id="654340" name="Picture 4" descr="glod0big">
              <a:extLst>
                <a:ext uri="{FF2B5EF4-FFF2-40B4-BE49-F238E27FC236}">
                  <a16:creationId xmlns:a16="http://schemas.microsoft.com/office/drawing/2014/main" id="{84C95CDE-E612-294F-B34F-330F5C813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" y="2544"/>
              <a:ext cx="9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341" name="Rectangle 5">
              <a:extLst>
                <a:ext uri="{FF2B5EF4-FFF2-40B4-BE49-F238E27FC236}">
                  <a16:creationId xmlns:a16="http://schemas.microsoft.com/office/drawing/2014/main" id="{04274388-112A-944A-B442-9A2488FD7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960" cy="1344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4342" name="Group 6">
            <a:extLst>
              <a:ext uri="{FF2B5EF4-FFF2-40B4-BE49-F238E27FC236}">
                <a16:creationId xmlns:a16="http://schemas.microsoft.com/office/drawing/2014/main" id="{EFECA956-7AF8-AD43-9218-CA425B09D3E0}"/>
              </a:ext>
            </a:extLst>
          </p:cNvPr>
          <p:cNvGrpSpPr>
            <a:grpSpLocks/>
          </p:cNvGrpSpPr>
          <p:nvPr/>
        </p:nvGrpSpPr>
        <p:grpSpPr bwMode="auto">
          <a:xfrm>
            <a:off x="5302251" y="3657600"/>
            <a:ext cx="1820863" cy="2514600"/>
            <a:chOff x="2554" y="2544"/>
            <a:chExt cx="973" cy="1344"/>
          </a:xfrm>
        </p:grpSpPr>
        <p:pic>
          <p:nvPicPr>
            <p:cNvPr id="654343" name="Picture 7" descr="glod1big">
              <a:extLst>
                <a:ext uri="{FF2B5EF4-FFF2-40B4-BE49-F238E27FC236}">
                  <a16:creationId xmlns:a16="http://schemas.microsoft.com/office/drawing/2014/main" id="{B9426D29-8179-9F44-9D3F-73AE95D3C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" y="2544"/>
              <a:ext cx="954" cy="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344" name="Rectangle 8">
              <a:extLst>
                <a:ext uri="{FF2B5EF4-FFF2-40B4-BE49-F238E27FC236}">
                  <a16:creationId xmlns:a16="http://schemas.microsoft.com/office/drawing/2014/main" id="{2159ECA2-24D0-2D49-BE7F-C813E0C1A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2544"/>
              <a:ext cx="960" cy="1344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4345" name="Group 9">
            <a:extLst>
              <a:ext uri="{FF2B5EF4-FFF2-40B4-BE49-F238E27FC236}">
                <a16:creationId xmlns:a16="http://schemas.microsoft.com/office/drawing/2014/main" id="{49E24CB3-49CF-BB4C-AE5A-93CC29D34FE1}"/>
              </a:ext>
            </a:extLst>
          </p:cNvPr>
          <p:cNvGrpSpPr>
            <a:grpSpLocks/>
          </p:cNvGrpSpPr>
          <p:nvPr/>
        </p:nvGrpSpPr>
        <p:grpSpPr bwMode="auto">
          <a:xfrm>
            <a:off x="7994650" y="3657600"/>
            <a:ext cx="1811338" cy="2514600"/>
            <a:chOff x="4249" y="2544"/>
            <a:chExt cx="968" cy="1344"/>
          </a:xfrm>
        </p:grpSpPr>
        <p:pic>
          <p:nvPicPr>
            <p:cNvPr id="654346" name="Picture 10" descr="glod2big">
              <a:extLst>
                <a:ext uri="{FF2B5EF4-FFF2-40B4-BE49-F238E27FC236}">
                  <a16:creationId xmlns:a16="http://schemas.microsoft.com/office/drawing/2014/main" id="{A64346CB-C5A6-D84C-A8BA-FB10F17B5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" y="2544"/>
              <a:ext cx="954" cy="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347" name="Rectangle 11">
              <a:extLst>
                <a:ext uri="{FF2B5EF4-FFF2-40B4-BE49-F238E27FC236}">
                  <a16:creationId xmlns:a16="http://schemas.microsoft.com/office/drawing/2014/main" id="{C4DF0753-4A5E-364B-83E3-7F048C0BA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2544"/>
              <a:ext cx="960" cy="1344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4348" name="Line 12">
            <a:extLst>
              <a:ext uri="{FF2B5EF4-FFF2-40B4-BE49-F238E27FC236}">
                <a16:creationId xmlns:a16="http://schemas.microsoft.com/office/drawing/2014/main" id="{C5B9C6C6-BF00-BC4C-B3A3-93418163B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362200"/>
            <a:ext cx="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4349" name="Line 13">
            <a:extLst>
              <a:ext uri="{FF2B5EF4-FFF2-40B4-BE49-F238E27FC236}">
                <a16:creationId xmlns:a16="http://schemas.microsoft.com/office/drawing/2014/main" id="{82A7EE0D-9945-BD46-8254-EBC4BA743C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2362200"/>
            <a:ext cx="21336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4350" name="Line 14">
            <a:extLst>
              <a:ext uri="{FF2B5EF4-FFF2-40B4-BE49-F238E27FC236}">
                <a16:creationId xmlns:a16="http://schemas.microsoft.com/office/drawing/2014/main" id="{910306B5-B71A-1347-A7BF-D67C48307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362200"/>
            <a:ext cx="22860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54351" name="Group 15">
            <a:extLst>
              <a:ext uri="{FF2B5EF4-FFF2-40B4-BE49-F238E27FC236}">
                <a16:creationId xmlns:a16="http://schemas.microsoft.com/office/drawing/2014/main" id="{C123733E-C5B8-A94E-BECE-CF8C986D2E4F}"/>
              </a:ext>
            </a:extLst>
          </p:cNvPr>
          <p:cNvGrpSpPr>
            <a:grpSpLocks/>
          </p:cNvGrpSpPr>
          <p:nvPr/>
        </p:nvGrpSpPr>
        <p:grpSpPr bwMode="auto">
          <a:xfrm>
            <a:off x="5384800" y="1828800"/>
            <a:ext cx="1625600" cy="533400"/>
            <a:chOff x="702" y="2304"/>
            <a:chExt cx="720" cy="384"/>
          </a:xfrm>
        </p:grpSpPr>
        <p:sp>
          <p:nvSpPr>
            <p:cNvPr id="654352" name="Rectangle 16">
              <a:extLst>
                <a:ext uri="{FF2B5EF4-FFF2-40B4-BE49-F238E27FC236}">
                  <a16:creationId xmlns:a16="http://schemas.microsoft.com/office/drawing/2014/main" id="{2FEC3624-7961-8045-B50D-02A7BDB08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304"/>
              <a:ext cx="720" cy="384"/>
            </a:xfrm>
            <a:prstGeom prst="rect">
              <a:avLst/>
            </a:prstGeom>
            <a:solidFill>
              <a:srgbClr val="615D5D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rgbClr val="FF0000"/>
                </a:solidFill>
              </a:endParaRPr>
            </a:p>
          </p:txBody>
        </p:sp>
        <p:sp>
          <p:nvSpPr>
            <p:cNvPr id="654353" name="Text Box 17">
              <a:extLst>
                <a:ext uri="{FF2B5EF4-FFF2-40B4-BE49-F238E27FC236}">
                  <a16:creationId xmlns:a16="http://schemas.microsoft.com/office/drawing/2014/main" id="{EE9E1AF6-FCEE-AC41-ABED-4F1BD0742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" y="2363"/>
              <a:ext cx="496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lang="en-US" altLang="en-US" dirty="0">
                  <a:latin typeface="Arial" panose="020B0604020202020204" pitchFamily="34" charset="0"/>
                </a:rPr>
                <a:t>Car chair</a:t>
              </a:r>
            </a:p>
          </p:txBody>
        </p:sp>
      </p:grpSp>
      <p:sp>
        <p:nvSpPr>
          <p:cNvPr id="654354" name="Line 18">
            <a:extLst>
              <a:ext uri="{FF2B5EF4-FFF2-40B4-BE49-F238E27FC236}">
                <a16:creationId xmlns:a16="http://schemas.microsoft.com/office/drawing/2014/main" id="{1143B97D-14EB-964C-AE39-52276EABE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2954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33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5" name="Text Box 3">
            <a:extLst>
              <a:ext uri="{FF2B5EF4-FFF2-40B4-BE49-F238E27FC236}">
                <a16:creationId xmlns:a16="http://schemas.microsoft.com/office/drawing/2014/main" id="{6637146A-3B3C-D241-B37B-2D4A2A13919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1822" y="4888468"/>
            <a:ext cx="1368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69,451 polys</a:t>
            </a:r>
          </a:p>
        </p:txBody>
      </p:sp>
      <p:sp>
        <p:nvSpPr>
          <p:cNvPr id="689156" name="Text Box 4">
            <a:extLst>
              <a:ext uri="{FF2B5EF4-FFF2-40B4-BE49-F238E27FC236}">
                <a16:creationId xmlns:a16="http://schemas.microsoft.com/office/drawing/2014/main" id="{5BE7A7F2-006F-CF4F-9018-171CBA6A836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09473" y="4888468"/>
            <a:ext cx="1251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2,502 polys</a:t>
            </a:r>
          </a:p>
        </p:txBody>
      </p:sp>
      <p:sp>
        <p:nvSpPr>
          <p:cNvPr id="689157" name="Text Box 5">
            <a:extLst>
              <a:ext uri="{FF2B5EF4-FFF2-40B4-BE49-F238E27FC236}">
                <a16:creationId xmlns:a16="http://schemas.microsoft.com/office/drawing/2014/main" id="{27F6F808-8592-F14C-92F4-7000CAF397E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6113" y="4888468"/>
            <a:ext cx="1077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251 polys</a:t>
            </a:r>
          </a:p>
        </p:txBody>
      </p:sp>
      <p:sp>
        <p:nvSpPr>
          <p:cNvPr id="689158" name="Text Box 6">
            <a:extLst>
              <a:ext uri="{FF2B5EF4-FFF2-40B4-BE49-F238E27FC236}">
                <a16:creationId xmlns:a16="http://schemas.microsoft.com/office/drawing/2014/main" id="{2BC57E61-039B-2C43-8206-2D7A315B880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49562" y="4888468"/>
            <a:ext cx="96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76 polys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56D99-70AD-8640-9C2D-752337E981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Another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BF7-782B-AC4A-B0F2-C82F7A0E26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Courtesy Stanford 3D Scanning Repository</a:t>
            </a:r>
          </a:p>
        </p:txBody>
      </p:sp>
      <p:pic>
        <p:nvPicPr>
          <p:cNvPr id="689160" name="Picture 8" descr="bunny7">
            <a:extLst>
              <a:ext uri="{FF2B5EF4-FFF2-40B4-BE49-F238E27FC236}">
                <a16:creationId xmlns:a16="http://schemas.microsoft.com/office/drawing/2014/main" id="{9176874B-4951-F44B-A94A-42F8A386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17664" r="13632" b="13632"/>
          <a:stretch>
            <a:fillRect/>
          </a:stretch>
        </p:blipFill>
        <p:spPr bwMode="auto">
          <a:xfrm>
            <a:off x="-11746" y="2133600"/>
            <a:ext cx="2835909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9161" name="Picture 9" descr="bunny5">
            <a:extLst>
              <a:ext uri="{FF2B5EF4-FFF2-40B4-BE49-F238E27FC236}">
                <a16:creationId xmlns:a16="http://schemas.microsoft.com/office/drawing/2014/main" id="{D49A4F94-21B1-CA46-B2FD-12DB4A2F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t="17664" r="14207" b="12096"/>
          <a:stretch>
            <a:fillRect/>
          </a:stretch>
        </p:blipFill>
        <p:spPr bwMode="auto">
          <a:xfrm>
            <a:off x="3065529" y="2133600"/>
            <a:ext cx="273964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9162" name="Picture 10" descr="bunny3">
            <a:extLst>
              <a:ext uri="{FF2B5EF4-FFF2-40B4-BE49-F238E27FC236}">
                <a16:creationId xmlns:a16="http://schemas.microsoft.com/office/drawing/2014/main" id="{F4BAA8F3-1387-8C4C-9AB1-A847A20E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t="18048" r="14784" b="13248"/>
          <a:stretch>
            <a:fillRect/>
          </a:stretch>
        </p:blipFill>
        <p:spPr bwMode="auto">
          <a:xfrm>
            <a:off x="6046535" y="2133600"/>
            <a:ext cx="277618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9163" name="Picture 11" descr="bunny1">
            <a:extLst>
              <a:ext uri="{FF2B5EF4-FFF2-40B4-BE49-F238E27FC236}">
                <a16:creationId xmlns:a16="http://schemas.microsoft.com/office/drawing/2014/main" id="{6BD0F524-038E-5546-AA45-C19883C80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22849" r="11520" b="14784"/>
          <a:stretch>
            <a:fillRect/>
          </a:stretch>
        </p:blipFill>
        <p:spPr bwMode="auto">
          <a:xfrm>
            <a:off x="9064083" y="2133600"/>
            <a:ext cx="3130965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13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E5DDBB-28F4-2F41-A21A-88E82BD81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Another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B0A2-2413-6D48-98E0-49735AEC8E4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Courtesy Stanford 3D Scanning Repository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984EBE-98D6-A34F-970C-8C8DDD1D0798}"/>
              </a:ext>
            </a:extLst>
          </p:cNvPr>
          <p:cNvGrpSpPr/>
          <p:nvPr/>
        </p:nvGrpSpPr>
        <p:grpSpPr>
          <a:xfrm>
            <a:off x="1957388" y="1143000"/>
            <a:ext cx="8243888" cy="4414838"/>
            <a:chOff x="1957388" y="1143000"/>
            <a:chExt cx="8243888" cy="441483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5E0FB7-6B9A-DC47-8743-9743401242EE}"/>
                </a:ext>
              </a:extLst>
            </p:cNvPr>
            <p:cNvSpPr/>
            <p:nvPr/>
          </p:nvSpPr>
          <p:spPr>
            <a:xfrm>
              <a:off x="1957388" y="1214438"/>
              <a:ext cx="8243888" cy="4343400"/>
            </a:xfrm>
            <a:custGeom>
              <a:avLst/>
              <a:gdLst>
                <a:gd name="connsiteX0" fmla="*/ 0 w 8715375"/>
                <a:gd name="connsiteY0" fmla="*/ 4429125 h 4686300"/>
                <a:gd name="connsiteX1" fmla="*/ 2757487 w 8715375"/>
                <a:gd name="connsiteY1" fmla="*/ 4686300 h 4686300"/>
                <a:gd name="connsiteX2" fmla="*/ 8715375 w 8715375"/>
                <a:gd name="connsiteY2" fmla="*/ 0 h 4686300"/>
                <a:gd name="connsiteX3" fmla="*/ 8458200 w 8715375"/>
                <a:gd name="connsiteY3" fmla="*/ 28575 h 4686300"/>
                <a:gd name="connsiteX4" fmla="*/ 0 w 8715375"/>
                <a:gd name="connsiteY4" fmla="*/ 4429125 h 4686300"/>
                <a:gd name="connsiteX0" fmla="*/ 0 w 8772525"/>
                <a:gd name="connsiteY0" fmla="*/ 4443412 h 4686300"/>
                <a:gd name="connsiteX1" fmla="*/ 2814637 w 8772525"/>
                <a:gd name="connsiteY1" fmla="*/ 4686300 h 4686300"/>
                <a:gd name="connsiteX2" fmla="*/ 8772525 w 8772525"/>
                <a:gd name="connsiteY2" fmla="*/ 0 h 4686300"/>
                <a:gd name="connsiteX3" fmla="*/ 8515350 w 8772525"/>
                <a:gd name="connsiteY3" fmla="*/ 28575 h 4686300"/>
                <a:gd name="connsiteX4" fmla="*/ 0 w 8772525"/>
                <a:gd name="connsiteY4" fmla="*/ 4443412 h 4686300"/>
                <a:gd name="connsiteX0" fmla="*/ 0 w 8772525"/>
                <a:gd name="connsiteY0" fmla="*/ 4443412 h 4686300"/>
                <a:gd name="connsiteX1" fmla="*/ 2814637 w 8772525"/>
                <a:gd name="connsiteY1" fmla="*/ 4686300 h 4686300"/>
                <a:gd name="connsiteX2" fmla="*/ 8772525 w 8772525"/>
                <a:gd name="connsiteY2" fmla="*/ 0 h 4686300"/>
                <a:gd name="connsiteX3" fmla="*/ 7786688 w 8772525"/>
                <a:gd name="connsiteY3" fmla="*/ 342900 h 4686300"/>
                <a:gd name="connsiteX4" fmla="*/ 0 w 8772525"/>
                <a:gd name="connsiteY4" fmla="*/ 4443412 h 4686300"/>
                <a:gd name="connsiteX0" fmla="*/ 0 w 8243888"/>
                <a:gd name="connsiteY0" fmla="*/ 4100512 h 4343400"/>
                <a:gd name="connsiteX1" fmla="*/ 2814637 w 8243888"/>
                <a:gd name="connsiteY1" fmla="*/ 4343400 h 4343400"/>
                <a:gd name="connsiteX2" fmla="*/ 8243888 w 8243888"/>
                <a:gd name="connsiteY2" fmla="*/ 42862 h 4343400"/>
                <a:gd name="connsiteX3" fmla="*/ 7786688 w 8243888"/>
                <a:gd name="connsiteY3" fmla="*/ 0 h 4343400"/>
                <a:gd name="connsiteX4" fmla="*/ 0 w 8243888"/>
                <a:gd name="connsiteY4" fmla="*/ 4100512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3888" h="4343400">
                  <a:moveTo>
                    <a:pt x="0" y="4100512"/>
                  </a:moveTo>
                  <a:lnTo>
                    <a:pt x="2814637" y="4343400"/>
                  </a:lnTo>
                  <a:lnTo>
                    <a:pt x="8243888" y="42862"/>
                  </a:lnTo>
                  <a:lnTo>
                    <a:pt x="7786688" y="0"/>
                  </a:lnTo>
                  <a:lnTo>
                    <a:pt x="0" y="410051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F5D9F2-1860-4946-86DE-48D0E1B13C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64914" y="1143000"/>
              <a:ext cx="7917286" cy="4217178"/>
              <a:chOff x="4038601" y="2673512"/>
              <a:chExt cx="5352413" cy="2850988"/>
            </a:xfrm>
          </p:grpSpPr>
          <p:pic>
            <p:nvPicPr>
              <p:cNvPr id="691205" name="Picture 5" descr="bunny7">
                <a:extLst>
                  <a:ext uri="{FF2B5EF4-FFF2-40B4-BE49-F238E27FC236}">
                    <a16:creationId xmlns:a16="http://schemas.microsoft.com/office/drawing/2014/main" id="{D15A1412-5B10-EB4B-A76B-7ECC6E831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4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65" t="17664" r="13632" b="13632"/>
              <a:stretch>
                <a:fillRect/>
              </a:stretch>
            </p:blipFill>
            <p:spPr bwMode="auto">
              <a:xfrm>
                <a:off x="4038601" y="3352800"/>
                <a:ext cx="2322513" cy="2171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1206" name="Picture 6" descr="bunny5">
                <a:extLst>
                  <a:ext uri="{FF2B5EF4-FFF2-40B4-BE49-F238E27FC236}">
                    <a16:creationId xmlns:a16="http://schemas.microsoft.com/office/drawing/2014/main" id="{C4E5E7B5-7156-D94E-B171-6AA38A4CC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4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48" t="17664" r="14207" b="12096"/>
              <a:stretch>
                <a:fillRect/>
              </a:stretch>
            </p:blipFill>
            <p:spPr bwMode="auto">
              <a:xfrm>
                <a:off x="7188200" y="2949576"/>
                <a:ext cx="1041400" cy="1008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1207" name="Picture 7" descr="bunny3">
                <a:extLst>
                  <a:ext uri="{FF2B5EF4-FFF2-40B4-BE49-F238E27FC236}">
                    <a16:creationId xmlns:a16="http://schemas.microsoft.com/office/drawing/2014/main" id="{32F90F6B-EDDF-B846-BB22-1315BF3690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4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48" t="18048" r="14784" b="13248"/>
              <a:stretch>
                <a:fillRect/>
              </a:stretch>
            </p:blipFill>
            <p:spPr bwMode="auto">
              <a:xfrm>
                <a:off x="8491538" y="2776539"/>
                <a:ext cx="520700" cy="496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1208" name="Picture 8" descr="bunny1">
                <a:extLst>
                  <a:ext uri="{FF2B5EF4-FFF2-40B4-BE49-F238E27FC236}">
                    <a16:creationId xmlns:a16="http://schemas.microsoft.com/office/drawing/2014/main" id="{CDA49149-A367-F84C-85FE-821A9F437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4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4" t="22849" r="11520" b="14784"/>
              <a:stretch>
                <a:fillRect/>
              </a:stretch>
            </p:blipFill>
            <p:spPr bwMode="auto">
              <a:xfrm>
                <a:off x="9144952" y="2673512"/>
                <a:ext cx="246062" cy="207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51830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>
            <a:extLst>
              <a:ext uri="{FF2B5EF4-FFF2-40B4-BE49-F238E27FC236}">
                <a16:creationId xmlns:a16="http://schemas.microsoft.com/office/drawing/2014/main" id="{A4CC026A-1134-6445-97A6-7D833D78BE4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381000"/>
            <a:ext cx="10363200" cy="243982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Level of Detail: The Big Questions</a:t>
            </a:r>
          </a:p>
          <a:p>
            <a:pPr lvl="1"/>
            <a:r>
              <a:rPr lang="en-US" altLang="en-US" dirty="0"/>
              <a:t>How to generate simpler versions of a complex model?</a:t>
            </a:r>
          </a:p>
          <a:p>
            <a:pPr lvl="1"/>
            <a:r>
              <a:rPr lang="en-US" altLang="en-US" dirty="0"/>
              <a:t>How to evaluate the fidelity of the simplified models?</a:t>
            </a:r>
          </a:p>
          <a:p>
            <a:pPr lvl="1"/>
            <a:r>
              <a:rPr lang="en-US" altLang="en-US" dirty="0"/>
              <a:t>When to use which LOD of an object?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77B1-3559-284D-A4E2-E88287767C8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Courtesy Stanford 3D Scanning Repository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C6423E7-862F-2746-BFD4-B5DAC35F2F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1822" y="6107668"/>
            <a:ext cx="1368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69,451 polys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9B334474-6563-9A42-BEE4-C6D0340D32E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809473" y="6107668"/>
            <a:ext cx="1251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2,502 polys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30CAA26C-EE7B-5948-B023-EADD460F0D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6113" y="6107668"/>
            <a:ext cx="1077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251 polys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00ACB151-3DD5-5748-8613-5A1290A208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149562" y="6107668"/>
            <a:ext cx="960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76 polys</a:t>
            </a:r>
          </a:p>
        </p:txBody>
      </p:sp>
      <p:pic>
        <p:nvPicPr>
          <p:cNvPr id="20" name="Picture 8" descr="bunny7">
            <a:extLst>
              <a:ext uri="{FF2B5EF4-FFF2-40B4-BE49-F238E27FC236}">
                <a16:creationId xmlns:a16="http://schemas.microsoft.com/office/drawing/2014/main" id="{CAB43E65-3DF1-724C-A973-108491B2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17664" r="13632" b="13632"/>
          <a:stretch>
            <a:fillRect/>
          </a:stretch>
        </p:blipFill>
        <p:spPr bwMode="auto">
          <a:xfrm>
            <a:off x="-11746" y="3352800"/>
            <a:ext cx="2835909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bunny5">
            <a:extLst>
              <a:ext uri="{FF2B5EF4-FFF2-40B4-BE49-F238E27FC236}">
                <a16:creationId xmlns:a16="http://schemas.microsoft.com/office/drawing/2014/main" id="{C6C9402E-6E7F-D648-B01D-EC09746E8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t="17664" r="14207" b="12096"/>
          <a:stretch>
            <a:fillRect/>
          </a:stretch>
        </p:blipFill>
        <p:spPr bwMode="auto">
          <a:xfrm>
            <a:off x="3065529" y="3352800"/>
            <a:ext cx="273964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unny3">
            <a:extLst>
              <a:ext uri="{FF2B5EF4-FFF2-40B4-BE49-F238E27FC236}">
                <a16:creationId xmlns:a16="http://schemas.microsoft.com/office/drawing/2014/main" id="{A5CCC4B3-B58E-4247-BC7D-2D5D50D5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t="18048" r="14784" b="13248"/>
          <a:stretch>
            <a:fillRect/>
          </a:stretch>
        </p:blipFill>
        <p:spPr bwMode="auto">
          <a:xfrm>
            <a:off x="6046535" y="3352800"/>
            <a:ext cx="277618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bunny1">
            <a:extLst>
              <a:ext uri="{FF2B5EF4-FFF2-40B4-BE49-F238E27FC236}">
                <a16:creationId xmlns:a16="http://schemas.microsoft.com/office/drawing/2014/main" id="{D0B81BA1-385A-BD4C-9755-6FD0B809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22849" r="11520" b="14784"/>
          <a:stretch>
            <a:fillRect/>
          </a:stretch>
        </p:blipFill>
        <p:spPr bwMode="auto">
          <a:xfrm>
            <a:off x="9064083" y="3352800"/>
            <a:ext cx="3130965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2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D901F-A41C-7B48-95A9-B18C6E90F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52400"/>
            <a:ext cx="10668000" cy="638413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Scene Graphs</a:t>
            </a:r>
          </a:p>
          <a:p>
            <a:pPr lvl="1"/>
            <a:r>
              <a:rPr lang="en-US" dirty="0"/>
              <a:t>Thinking objects … not vertices</a:t>
            </a:r>
          </a:p>
          <a:p>
            <a:pPr lvl="2"/>
            <a:r>
              <a:rPr lang="en-US" altLang="en-US" dirty="0"/>
              <a:t>Scene Graph: Directed Acyclic Graph (DAG)</a:t>
            </a:r>
          </a:p>
          <a:p>
            <a:pPr lvl="3"/>
            <a:r>
              <a:rPr lang="en-US" altLang="en-US" dirty="0"/>
              <a:t>Represents object-based hierarchy of geometry </a:t>
            </a:r>
          </a:p>
          <a:p>
            <a:pPr lvl="3"/>
            <a:r>
              <a:rPr lang="en-US" dirty="0"/>
              <a:t>Suits a bottom-up design of objects &amp; scenes</a:t>
            </a:r>
          </a:p>
          <a:p>
            <a:pPr lvl="3"/>
            <a:r>
              <a:rPr lang="en-US" dirty="0"/>
              <a:t>Common for most graphic API’s</a:t>
            </a:r>
          </a:p>
          <a:p>
            <a:pPr lvl="4"/>
            <a:endParaRPr lang="en-US" altLang="en-US" dirty="0"/>
          </a:p>
          <a:p>
            <a:pPr lvl="1"/>
            <a:r>
              <a:rPr lang="en-US" dirty="0"/>
              <a:t>Thinking content … not rendering process</a:t>
            </a:r>
          </a:p>
          <a:p>
            <a:pPr lvl="2"/>
            <a:r>
              <a:rPr lang="en-US" altLang="en-US" dirty="0"/>
              <a:t>A scene is a collection of nodes</a:t>
            </a:r>
          </a:p>
          <a:p>
            <a:pPr lvl="3"/>
            <a:r>
              <a:rPr lang="en-US" altLang="en-US" dirty="0"/>
              <a:t>Nodes are: groups, lights, geometry, transforms, sounds, rendering states, </a:t>
            </a:r>
            <a:r>
              <a:rPr lang="en-US" altLang="en-US" dirty="0" err="1"/>
              <a:t>etc</a:t>
            </a:r>
            <a:r>
              <a:rPr lang="en-US" altLang="en-US" dirty="0"/>
              <a:t>…</a:t>
            </a:r>
          </a:p>
          <a:p>
            <a:pPr lvl="3"/>
            <a:r>
              <a:rPr lang="en-US" altLang="en-US" dirty="0"/>
              <a:t>Nodes hold pointers to children</a:t>
            </a:r>
          </a:p>
          <a:p>
            <a:pPr lvl="4"/>
            <a:endParaRPr lang="en-US" altLang="en-US" dirty="0"/>
          </a:p>
          <a:p>
            <a:pPr lvl="1"/>
            <a:r>
              <a:rPr lang="en-US" dirty="0"/>
              <a:t>Provides the hierarchical framework for grouping objects together, spatially</a:t>
            </a:r>
          </a:p>
          <a:p>
            <a:pPr lvl="2"/>
            <a:r>
              <a:rPr lang="en-US" dirty="0"/>
              <a:t>Behavior can be built into the scene-graph: collision detection, animations, …</a:t>
            </a:r>
          </a:p>
          <a:p>
            <a:pPr lvl="2"/>
            <a:r>
              <a:rPr lang="en-US" dirty="0"/>
              <a:t>Abstracts the hardware (i.e. </a:t>
            </a:r>
            <a:r>
              <a:rPr lang="en-US" dirty="0" err="1"/>
              <a:t>multipass</a:t>
            </a:r>
            <a:r>
              <a:rPr lang="en-US" dirty="0"/>
              <a:t>/multitexture)</a:t>
            </a:r>
          </a:p>
          <a:p>
            <a:pPr lvl="2"/>
            <a:r>
              <a:rPr lang="en-US" dirty="0"/>
              <a:t>Possible to optimize the rendering</a:t>
            </a:r>
          </a:p>
          <a:p>
            <a:pPr lvl="3"/>
            <a:r>
              <a:rPr lang="en-US" dirty="0"/>
              <a:t>Sorting of: material state changes; polygons when rendering transparency; etc.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65338-FD60-284E-B0A5-B70599374E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>
            <a:extLst>
              <a:ext uri="{FF2B5EF4-FFF2-40B4-BE49-F238E27FC236}">
                <a16:creationId xmlns:a16="http://schemas.microsoft.com/office/drawing/2014/main" id="{B7CADE60-BE08-D644-8C61-E56A9AA119A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Discrete LOD Approach</a:t>
            </a:r>
          </a:p>
          <a:p>
            <a:pPr lvl="1"/>
            <a:r>
              <a:rPr lang="en-US" altLang="en-US" dirty="0"/>
              <a:t>Traditional LOD in a nutshell:</a:t>
            </a:r>
          </a:p>
          <a:p>
            <a:pPr lvl="2"/>
            <a:r>
              <a:rPr lang="en-US" altLang="en-US" dirty="0"/>
              <a:t>Create LODs for each object separately in a preprocess</a:t>
            </a:r>
          </a:p>
          <a:p>
            <a:pPr lvl="2"/>
            <a:r>
              <a:rPr lang="en-US" altLang="en-US" dirty="0"/>
              <a:t>At run-time, pick each object’s LOD according to the object’s distance (or similar criterion)</a:t>
            </a:r>
          </a:p>
          <a:p>
            <a:pPr lvl="1"/>
            <a:r>
              <a:rPr lang="en-US" altLang="en-US" dirty="0"/>
              <a:t>Since LODs are created at fixed resolutions, we call this </a:t>
            </a:r>
            <a:r>
              <a:rPr lang="en-US" altLang="en-US" u="sng" dirty="0"/>
              <a:t>discrete LOD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E104C-1B4E-684C-B336-1E76FA26DC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29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38E9E8-A175-7C41-AC89-D51679F10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Discrete Level-of-detail (LOD)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407F-E89B-B948-B2B6-4F015B19A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dirty="0"/>
              <a:t>[Clark76, Funkhouser93]</a:t>
            </a:r>
          </a:p>
        </p:txBody>
      </p:sp>
      <p:sp>
        <p:nvSpPr>
          <p:cNvPr id="711684" name="AutoShape 4">
            <a:extLst>
              <a:ext uri="{FF2B5EF4-FFF2-40B4-BE49-F238E27FC236}">
                <a16:creationId xmlns:a16="http://schemas.microsoft.com/office/drawing/2014/main" id="{88808712-679B-6049-B292-F2A5CEDC158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59350" y="2155824"/>
            <a:ext cx="2349500" cy="825500"/>
          </a:xfrm>
          <a:prstGeom prst="hexagon">
            <a:avLst>
              <a:gd name="adj" fmla="val 32283"/>
              <a:gd name="vf" fmla="val 11547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>
              <a:lnSpc>
                <a:spcPct val="80000"/>
              </a:lnSpc>
            </a:pPr>
            <a:r>
              <a:rPr lang="en-US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distance</a:t>
            </a:r>
          </a:p>
          <a:p>
            <a:pPr algn="ctr">
              <a:lnSpc>
                <a:spcPct val="80000"/>
              </a:lnSpc>
            </a:pPr>
            <a:r>
              <a:rPr lang="en-US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from viewer?</a:t>
            </a:r>
          </a:p>
        </p:txBody>
      </p:sp>
      <p:sp>
        <p:nvSpPr>
          <p:cNvPr id="711685" name="Line 5">
            <a:extLst>
              <a:ext uri="{FF2B5EF4-FFF2-40B4-BE49-F238E27FC236}">
                <a16:creationId xmlns:a16="http://schemas.microsoft.com/office/drawing/2014/main" id="{AFAD705E-CD5D-DB4C-ADD1-EE69180BF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063874"/>
            <a:ext cx="12192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686" name="Line 6">
            <a:extLst>
              <a:ext uri="{FF2B5EF4-FFF2-40B4-BE49-F238E27FC236}">
                <a16:creationId xmlns:a16="http://schemas.microsoft.com/office/drawing/2014/main" id="{15FE687F-6199-3E4B-9BE7-8BD138FB1E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3063874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687" name="Line 7">
            <a:extLst>
              <a:ext uri="{FF2B5EF4-FFF2-40B4-BE49-F238E27FC236}">
                <a16:creationId xmlns:a16="http://schemas.microsoft.com/office/drawing/2014/main" id="{2690DBCB-752A-914B-A07D-5EC8F8152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48400" y="3063874"/>
            <a:ext cx="12192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688" name="Line 8">
            <a:extLst>
              <a:ext uri="{FF2B5EF4-FFF2-40B4-BE49-F238E27FC236}">
                <a16:creationId xmlns:a16="http://schemas.microsoft.com/office/drawing/2014/main" id="{54586ECE-F0AE-8244-9ED9-F630728B1F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4600" y="3063874"/>
            <a:ext cx="2590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689" name="Line 9">
            <a:extLst>
              <a:ext uri="{FF2B5EF4-FFF2-40B4-BE49-F238E27FC236}">
                <a16:creationId xmlns:a16="http://schemas.microsoft.com/office/drawing/2014/main" id="{8E616D2E-5641-2C4D-9BBB-C7CB29EB53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063874"/>
            <a:ext cx="2667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690" name="Rectangle 10">
            <a:extLst>
              <a:ext uri="{FF2B5EF4-FFF2-40B4-BE49-F238E27FC236}">
                <a16:creationId xmlns:a16="http://schemas.microsoft.com/office/drawing/2014/main" id="{F65A2135-D573-894C-B21B-5ADF6816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9" y="3108324"/>
            <a:ext cx="9556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close</a:t>
            </a:r>
          </a:p>
        </p:txBody>
      </p:sp>
      <p:sp>
        <p:nvSpPr>
          <p:cNvPr id="711691" name="Rectangle 11">
            <a:extLst>
              <a:ext uri="{FF2B5EF4-FFF2-40B4-BE49-F238E27FC236}">
                <a16:creationId xmlns:a16="http://schemas.microsoft.com/office/drawing/2014/main" id="{8FBDDFFD-9E57-304C-B8A4-BD8B9D20B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3108325"/>
            <a:ext cx="575479" cy="4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far</a:t>
            </a:r>
          </a:p>
        </p:txBody>
      </p:sp>
      <p:pic>
        <p:nvPicPr>
          <p:cNvPr id="711692" name="Picture 12">
            <a:extLst>
              <a:ext uri="{FF2B5EF4-FFF2-40B4-BE49-F238E27FC236}">
                <a16:creationId xmlns:a16="http://schemas.microsoft.com/office/drawing/2014/main" id="{128864A0-5B2C-3942-BC06-FD946F5DD8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1835151" y="3832225"/>
            <a:ext cx="1654175" cy="16541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11693" name="Rectangle 13">
            <a:extLst>
              <a:ext uri="{FF2B5EF4-FFF2-40B4-BE49-F238E27FC236}">
                <a16:creationId xmlns:a16="http://schemas.microsoft.com/office/drawing/2014/main" id="{60D39D20-F48C-544E-A008-0CB89C2A9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3770313"/>
            <a:ext cx="112851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10,000</a:t>
            </a:r>
          </a:p>
        </p:txBody>
      </p:sp>
      <p:pic>
        <p:nvPicPr>
          <p:cNvPr id="711694" name="Picture 14">
            <a:extLst>
              <a:ext uri="{FF2B5EF4-FFF2-40B4-BE49-F238E27FC236}">
                <a16:creationId xmlns:a16="http://schemas.microsoft.com/office/drawing/2014/main" id="{2629EDB0-9AEC-2045-B5A4-5E616832EDB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3587751" y="3832225"/>
            <a:ext cx="1654175" cy="16541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11695" name="Rectangle 15">
            <a:extLst>
              <a:ext uri="{FF2B5EF4-FFF2-40B4-BE49-F238E27FC236}">
                <a16:creationId xmlns:a16="http://schemas.microsoft.com/office/drawing/2014/main" id="{5832E419-424A-C142-B4C5-BD9D23BA4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4" y="3770313"/>
            <a:ext cx="95699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2,000</a:t>
            </a:r>
          </a:p>
        </p:txBody>
      </p:sp>
      <p:pic>
        <p:nvPicPr>
          <p:cNvPr id="711696" name="Picture 16">
            <a:extLst>
              <a:ext uri="{FF2B5EF4-FFF2-40B4-BE49-F238E27FC236}">
                <a16:creationId xmlns:a16="http://schemas.microsoft.com/office/drawing/2014/main" id="{FF2AE6A4-DAC2-A64C-BD6D-15A67F270A0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5340351" y="3832225"/>
            <a:ext cx="1654175" cy="16541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11697" name="Rectangle 17">
            <a:extLst>
              <a:ext uri="{FF2B5EF4-FFF2-40B4-BE49-F238E27FC236}">
                <a16:creationId xmlns:a16="http://schemas.microsoft.com/office/drawing/2014/main" id="{D00E0CD5-631F-564B-B1C2-A2DD93B0C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914" y="3770313"/>
            <a:ext cx="95699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1,000</a:t>
            </a:r>
          </a:p>
        </p:txBody>
      </p:sp>
      <p:pic>
        <p:nvPicPr>
          <p:cNvPr id="711698" name="Picture 18">
            <a:extLst>
              <a:ext uri="{FF2B5EF4-FFF2-40B4-BE49-F238E27FC236}">
                <a16:creationId xmlns:a16="http://schemas.microsoft.com/office/drawing/2014/main" id="{4811F091-F68A-2C4F-B017-9E245952C65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7092951" y="3832225"/>
            <a:ext cx="1654175" cy="16541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11699" name="Rectangle 19">
            <a:extLst>
              <a:ext uri="{FF2B5EF4-FFF2-40B4-BE49-F238E27FC236}">
                <a16:creationId xmlns:a16="http://schemas.microsoft.com/office/drawing/2014/main" id="{C546ADF4-C7E3-D44F-B71A-8EABF1675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4" y="3770313"/>
            <a:ext cx="7005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500</a:t>
            </a:r>
          </a:p>
        </p:txBody>
      </p:sp>
      <p:pic>
        <p:nvPicPr>
          <p:cNvPr id="711700" name="Picture 20">
            <a:extLst>
              <a:ext uri="{FF2B5EF4-FFF2-40B4-BE49-F238E27FC236}">
                <a16:creationId xmlns:a16="http://schemas.microsoft.com/office/drawing/2014/main" id="{0BC249C1-3875-8B44-9505-BF932A65BE9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8845551" y="3832225"/>
            <a:ext cx="1654175" cy="16541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11701" name="Rectangle 21">
            <a:extLst>
              <a:ext uri="{FF2B5EF4-FFF2-40B4-BE49-F238E27FC236}">
                <a16:creationId xmlns:a16="http://schemas.microsoft.com/office/drawing/2014/main" id="{85A34535-86B3-3E43-A0B6-26BFC882C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3164" y="3770313"/>
            <a:ext cx="7005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3810072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1" name="Rectangle 3">
            <a:extLst>
              <a:ext uri="{FF2B5EF4-FFF2-40B4-BE49-F238E27FC236}">
                <a16:creationId xmlns:a16="http://schemas.microsoft.com/office/drawing/2014/main" id="{8730BAE5-D681-A94C-AA50-DF0A7E6339E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324100" y="827733"/>
            <a:ext cx="7543800" cy="5202536"/>
          </a:xfrm>
        </p:spPr>
        <p:txBody>
          <a:bodyPr/>
          <a:lstStyle/>
          <a:p>
            <a:r>
              <a:rPr lang="en-US" altLang="en-US" dirty="0"/>
              <a:t>Discrete LOD: Advantages</a:t>
            </a:r>
          </a:p>
          <a:p>
            <a:pPr lvl="1"/>
            <a:r>
              <a:rPr lang="en-US" altLang="en-US" dirty="0"/>
              <a:t>Simple programming model—decouples simplification and rendering</a:t>
            </a:r>
          </a:p>
          <a:p>
            <a:pPr lvl="2"/>
            <a:r>
              <a:rPr lang="en-US" altLang="en-US" dirty="0"/>
              <a:t>LOD creation need not address real-time rendering constraints</a:t>
            </a:r>
          </a:p>
          <a:p>
            <a:pPr lvl="2"/>
            <a:r>
              <a:rPr lang="en-US" altLang="en-US" dirty="0"/>
              <a:t>Run-time rendering need only pick LODs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DD0CF-D160-4742-86E8-0649691D6D7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9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5" name="Rectangle 3">
            <a:extLst>
              <a:ext uri="{FF2B5EF4-FFF2-40B4-BE49-F238E27FC236}">
                <a16:creationId xmlns:a16="http://schemas.microsoft.com/office/drawing/2014/main" id="{74DD213A-5FDF-BF45-B240-7A1E591F519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Choosing the LOD</a:t>
            </a:r>
          </a:p>
          <a:p>
            <a:pPr lvl="1"/>
            <a:r>
              <a:rPr lang="en-US" altLang="en-US" dirty="0"/>
              <a:t>Heuristic Approach</a:t>
            </a:r>
          </a:p>
          <a:p>
            <a:pPr lvl="2"/>
            <a:r>
              <a:rPr lang="en-US" altLang="en-US" dirty="0"/>
              <a:t>Assign each LOD a range of distances </a:t>
            </a:r>
          </a:p>
          <a:p>
            <a:pPr lvl="2"/>
            <a:r>
              <a:rPr lang="en-US" altLang="en-US" dirty="0"/>
              <a:t>Calculate distance from viewer to object</a:t>
            </a:r>
          </a:p>
          <a:p>
            <a:pPr lvl="2"/>
            <a:r>
              <a:rPr lang="en-US" altLang="en-US" dirty="0"/>
              <a:t>Use corresponding LOD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Problems:</a:t>
            </a:r>
          </a:p>
          <a:p>
            <a:pPr lvl="2"/>
            <a:r>
              <a:rPr lang="en-US" altLang="en-US" dirty="0"/>
              <a:t>Visual “pop” when switching LODs can be disconcerting</a:t>
            </a:r>
          </a:p>
          <a:p>
            <a:pPr lvl="2"/>
            <a:r>
              <a:rPr lang="en-US" altLang="en-US" dirty="0"/>
              <a:t>Doesn’t maintain constant frame rate</a:t>
            </a:r>
          </a:p>
          <a:p>
            <a:pPr lvl="2"/>
            <a:r>
              <a:rPr lang="en-US" altLang="en-US" dirty="0"/>
              <a:t>Requires someone to assign switching distances by hand</a:t>
            </a:r>
          </a:p>
          <a:p>
            <a:pPr lvl="2"/>
            <a:r>
              <a:rPr lang="en-US" altLang="en-US" dirty="0"/>
              <a:t>Correct switching distance may vary with field of view, resolution,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EFE74-CC9B-4D45-8475-B6B410B24F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DDAEE-BA76-D946-AF6A-A3E9EED48884}"/>
              </a:ext>
            </a:extLst>
          </p:cNvPr>
          <p:cNvSpPr/>
          <p:nvPr/>
        </p:nvSpPr>
        <p:spPr>
          <a:xfrm>
            <a:off x="8351520" y="952025"/>
            <a:ext cx="1280160" cy="275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04C074-8726-674C-9180-E17B4C180292}"/>
              </a:ext>
            </a:extLst>
          </p:cNvPr>
          <p:cNvSpPr/>
          <p:nvPr/>
        </p:nvSpPr>
        <p:spPr>
          <a:xfrm>
            <a:off x="9631680" y="952025"/>
            <a:ext cx="1280160" cy="2753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D5B09F-A7B4-3347-8235-D831E0E630AF}"/>
              </a:ext>
            </a:extLst>
          </p:cNvPr>
          <p:cNvSpPr/>
          <p:nvPr/>
        </p:nvSpPr>
        <p:spPr>
          <a:xfrm>
            <a:off x="10911840" y="952026"/>
            <a:ext cx="1280160" cy="27536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D671DD1-63CF-3842-8C30-D7E07C14C053}"/>
              </a:ext>
            </a:extLst>
          </p:cNvPr>
          <p:cNvSpPr/>
          <p:nvPr/>
        </p:nvSpPr>
        <p:spPr>
          <a:xfrm rot="16200000">
            <a:off x="9307075" y="301742"/>
            <a:ext cx="2209800" cy="4054235"/>
          </a:xfrm>
          <a:prstGeom prst="triangle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2F515-1792-5948-9DE2-4C722743A161}"/>
              </a:ext>
            </a:extLst>
          </p:cNvPr>
          <p:cNvSpPr txBox="1"/>
          <p:nvPr/>
        </p:nvSpPr>
        <p:spPr>
          <a:xfrm>
            <a:off x="8573152" y="533994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CFBAB-1165-4A40-B359-655FF729DA1B}"/>
              </a:ext>
            </a:extLst>
          </p:cNvPr>
          <p:cNvSpPr txBox="1"/>
          <p:nvPr/>
        </p:nvSpPr>
        <p:spPr>
          <a:xfrm>
            <a:off x="9853312" y="52989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A6743-AACA-5247-BDC9-C9C5740A85CB}"/>
              </a:ext>
            </a:extLst>
          </p:cNvPr>
          <p:cNvSpPr txBox="1"/>
          <p:nvPr/>
        </p:nvSpPr>
        <p:spPr>
          <a:xfrm>
            <a:off x="11133472" y="52989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DDD0F-E199-F244-995F-7BFDD99F59CC}"/>
              </a:ext>
            </a:extLst>
          </p:cNvPr>
          <p:cNvSpPr/>
          <p:nvPr/>
        </p:nvSpPr>
        <p:spPr>
          <a:xfrm>
            <a:off x="10591800" y="2133600"/>
            <a:ext cx="54167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314E4-FB7B-324E-9196-A41F7C34D24F}"/>
              </a:ext>
            </a:extLst>
          </p:cNvPr>
          <p:cNvSpPr/>
          <p:nvPr/>
        </p:nvSpPr>
        <p:spPr>
          <a:xfrm>
            <a:off x="11430000" y="1752600"/>
            <a:ext cx="540368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5" name="Rectangle 3">
            <a:extLst>
              <a:ext uri="{FF2B5EF4-FFF2-40B4-BE49-F238E27FC236}">
                <a16:creationId xmlns:a16="http://schemas.microsoft.com/office/drawing/2014/main" id="{74DD213A-5FDF-BF45-B240-7A1E591F519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Choosing the LOD</a:t>
            </a:r>
          </a:p>
          <a:p>
            <a:pPr lvl="1"/>
            <a:r>
              <a:rPr lang="en-US" altLang="en-US" sz="3200" dirty="0"/>
              <a:t>Adaptively maintaining frame rate</a:t>
            </a:r>
          </a:p>
          <a:p>
            <a:pPr lvl="2"/>
            <a:r>
              <a:rPr lang="en-US" altLang="en-US" dirty="0"/>
              <a:t>Scale LOD switching distances by a “bias”</a:t>
            </a:r>
          </a:p>
          <a:p>
            <a:pPr lvl="3"/>
            <a:r>
              <a:rPr lang="en-US" altLang="en-US" dirty="0"/>
              <a:t>If last frame took too long, decrease bias</a:t>
            </a:r>
          </a:p>
          <a:p>
            <a:pPr lvl="3"/>
            <a:r>
              <a:rPr lang="en-US" altLang="en-US" dirty="0"/>
              <a:t>If last frame took too little time, increase bias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Problems:</a:t>
            </a:r>
          </a:p>
          <a:p>
            <a:pPr lvl="2"/>
            <a:r>
              <a:rPr lang="en-US" altLang="en-US" dirty="0"/>
              <a:t>Oscillation caused by overly aggressive feedback</a:t>
            </a:r>
          </a:p>
          <a:p>
            <a:pPr lvl="2"/>
            <a:r>
              <a:rPr lang="en-US" altLang="en-US" dirty="0"/>
              <a:t>Sudden change in rendering load can still cause overly long frame 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EFE74-CC9B-4D45-8475-B6B410B24F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9E625-CA3D-9A4D-AD32-6AFA537A237C}"/>
              </a:ext>
            </a:extLst>
          </p:cNvPr>
          <p:cNvSpPr/>
          <p:nvPr/>
        </p:nvSpPr>
        <p:spPr>
          <a:xfrm>
            <a:off x="8351520" y="952025"/>
            <a:ext cx="1280160" cy="275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94534-EFDF-BD4F-8D81-C32E175644FC}"/>
              </a:ext>
            </a:extLst>
          </p:cNvPr>
          <p:cNvSpPr/>
          <p:nvPr/>
        </p:nvSpPr>
        <p:spPr>
          <a:xfrm>
            <a:off x="9631680" y="952025"/>
            <a:ext cx="1280160" cy="2753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3AA4E-4C8F-B64C-A8F3-F53015F6C891}"/>
              </a:ext>
            </a:extLst>
          </p:cNvPr>
          <p:cNvSpPr/>
          <p:nvPr/>
        </p:nvSpPr>
        <p:spPr>
          <a:xfrm>
            <a:off x="10911840" y="952026"/>
            <a:ext cx="1280160" cy="27536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06100C9-B090-524C-A13A-220721C2D240}"/>
              </a:ext>
            </a:extLst>
          </p:cNvPr>
          <p:cNvSpPr/>
          <p:nvPr/>
        </p:nvSpPr>
        <p:spPr>
          <a:xfrm rot="16200000">
            <a:off x="9307075" y="301742"/>
            <a:ext cx="2209800" cy="4054235"/>
          </a:xfrm>
          <a:prstGeom prst="triangle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93CB6-9C0E-D145-98B2-998E0ED3E7E3}"/>
              </a:ext>
            </a:extLst>
          </p:cNvPr>
          <p:cNvSpPr txBox="1"/>
          <p:nvPr/>
        </p:nvSpPr>
        <p:spPr>
          <a:xfrm>
            <a:off x="8573152" y="533994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32AC6-36A4-1740-9B51-574AEBC47452}"/>
              </a:ext>
            </a:extLst>
          </p:cNvPr>
          <p:cNvSpPr txBox="1"/>
          <p:nvPr/>
        </p:nvSpPr>
        <p:spPr>
          <a:xfrm>
            <a:off x="9853312" y="52989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48A8E-B838-7D4C-B398-CB6B08A25D8D}"/>
              </a:ext>
            </a:extLst>
          </p:cNvPr>
          <p:cNvSpPr txBox="1"/>
          <p:nvPr/>
        </p:nvSpPr>
        <p:spPr>
          <a:xfrm>
            <a:off x="11133472" y="52989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EEB804-61CA-FF44-B8EE-CADDB4625027}"/>
              </a:ext>
            </a:extLst>
          </p:cNvPr>
          <p:cNvCxnSpPr/>
          <p:nvPr/>
        </p:nvCxnSpPr>
        <p:spPr>
          <a:xfrm>
            <a:off x="9364980" y="1219200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387775-1583-B14A-BC70-8A82A94BD03F}"/>
              </a:ext>
            </a:extLst>
          </p:cNvPr>
          <p:cNvCxnSpPr/>
          <p:nvPr/>
        </p:nvCxnSpPr>
        <p:spPr>
          <a:xfrm>
            <a:off x="10645140" y="1219200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3962A-C78E-6B42-A70E-E884A42B166F}"/>
              </a:ext>
            </a:extLst>
          </p:cNvPr>
          <p:cNvSpPr/>
          <p:nvPr/>
        </p:nvSpPr>
        <p:spPr>
          <a:xfrm>
            <a:off x="10591800" y="2133600"/>
            <a:ext cx="54167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C858F-107B-4E45-A692-F2CD86297435}"/>
              </a:ext>
            </a:extLst>
          </p:cNvPr>
          <p:cNvSpPr/>
          <p:nvPr/>
        </p:nvSpPr>
        <p:spPr>
          <a:xfrm>
            <a:off x="11430000" y="1752600"/>
            <a:ext cx="540368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7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5" name="Rectangle 3">
            <a:extLst>
              <a:ext uri="{FF2B5EF4-FFF2-40B4-BE49-F238E27FC236}">
                <a16:creationId xmlns:a16="http://schemas.microsoft.com/office/drawing/2014/main" id="{74DD213A-5FDF-BF45-B240-7A1E591F519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381000"/>
            <a:ext cx="10363200" cy="6155531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Choosing the LOD</a:t>
            </a:r>
          </a:p>
          <a:p>
            <a:pPr lvl="1"/>
            <a:r>
              <a:rPr lang="en-US" altLang="en-US" dirty="0"/>
              <a:t>Predictively maintaining frame rate</a:t>
            </a:r>
          </a:p>
          <a:p>
            <a:pPr lvl="1"/>
            <a:r>
              <a:rPr lang="en-US" altLang="en-US" dirty="0"/>
              <a:t>For each LOD estimate:</a:t>
            </a:r>
          </a:p>
          <a:p>
            <a:pPr lvl="2"/>
            <a:r>
              <a:rPr lang="en-US" altLang="en-US" dirty="0"/>
              <a:t>Cost (rendering time) </a:t>
            </a:r>
          </a:p>
          <a:p>
            <a:pPr lvl="3"/>
            <a:r>
              <a:rPr lang="en-US" altLang="en-US" dirty="0"/>
              <a:t># of polygons</a:t>
            </a:r>
          </a:p>
          <a:p>
            <a:pPr lvl="3"/>
            <a:r>
              <a:rPr lang="en-US" altLang="en-US" dirty="0"/>
              <a:t>Vertex &amp; fragment processing load</a:t>
            </a:r>
          </a:p>
          <a:p>
            <a:pPr lvl="2"/>
            <a:r>
              <a:rPr lang="en-US" altLang="en-US" dirty="0"/>
              <a:t>Benefit (importance to the image) </a:t>
            </a:r>
          </a:p>
          <a:p>
            <a:pPr lvl="3"/>
            <a:r>
              <a:rPr lang="en-US" altLang="en-US" dirty="0"/>
              <a:t>Size: larger objects contribute more to image</a:t>
            </a:r>
          </a:p>
          <a:p>
            <a:pPr lvl="3"/>
            <a:r>
              <a:rPr lang="en-US" altLang="en-US" dirty="0"/>
              <a:t>Accuracy: # of verts/polys, shading model, etc.</a:t>
            </a:r>
          </a:p>
          <a:p>
            <a:pPr lvl="3"/>
            <a:r>
              <a:rPr lang="en-US" altLang="en-US" dirty="0"/>
              <a:t>Priority: account for inherent importance</a:t>
            </a:r>
          </a:p>
          <a:p>
            <a:pPr lvl="3"/>
            <a:r>
              <a:rPr lang="en-US" altLang="en-US" dirty="0"/>
              <a:t>Eccentricity: peripheral objects harder to see</a:t>
            </a:r>
          </a:p>
          <a:p>
            <a:pPr lvl="3"/>
            <a:r>
              <a:rPr lang="en-US" altLang="en-US" dirty="0"/>
              <a:t>Velocity: fast-moving objects harder to see</a:t>
            </a:r>
          </a:p>
          <a:p>
            <a:pPr lvl="3"/>
            <a:r>
              <a:rPr lang="en-US" altLang="en-US" dirty="0"/>
              <a:t>Hysteresis: avoid flicker; use previous frame state</a:t>
            </a:r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Given a fixed time budget, select LODs to maximize benefit within a cost constraint [Funkhouser &amp; Sequin, SIGGRAPH 93]</a:t>
            </a:r>
          </a:p>
          <a:p>
            <a:pPr lvl="2"/>
            <a:r>
              <a:rPr lang="en-US" altLang="en-US" dirty="0"/>
              <a:t>Sort objects by benefit/cost ratio, pick in sorted order until budget is exceeded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FA984-D90C-E549-AAE8-F915F6385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9E625-CA3D-9A4D-AD32-6AFA537A237C}"/>
              </a:ext>
            </a:extLst>
          </p:cNvPr>
          <p:cNvSpPr/>
          <p:nvPr/>
        </p:nvSpPr>
        <p:spPr>
          <a:xfrm>
            <a:off x="8351520" y="952025"/>
            <a:ext cx="3840480" cy="275366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9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06100C9-B090-524C-A13A-220721C2D240}"/>
              </a:ext>
            </a:extLst>
          </p:cNvPr>
          <p:cNvSpPr/>
          <p:nvPr/>
        </p:nvSpPr>
        <p:spPr>
          <a:xfrm rot="16200000">
            <a:off x="9307075" y="301742"/>
            <a:ext cx="2209800" cy="4054235"/>
          </a:xfrm>
          <a:prstGeom prst="triangle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4F22-2DC0-2E41-BB0F-2D81E0AD34F4}"/>
              </a:ext>
            </a:extLst>
          </p:cNvPr>
          <p:cNvSpPr/>
          <p:nvPr/>
        </p:nvSpPr>
        <p:spPr>
          <a:xfrm>
            <a:off x="10591800" y="2133600"/>
            <a:ext cx="54167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A2A72D-6ABD-524E-A4E4-9E7BDA8AEAB6}"/>
              </a:ext>
            </a:extLst>
          </p:cNvPr>
          <p:cNvSpPr/>
          <p:nvPr/>
        </p:nvSpPr>
        <p:spPr>
          <a:xfrm>
            <a:off x="11430000" y="1752600"/>
            <a:ext cx="540368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7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9" name="Rectangle 3">
            <a:extLst>
              <a:ext uri="{FF2B5EF4-FFF2-40B4-BE49-F238E27FC236}">
                <a16:creationId xmlns:a16="http://schemas.microsoft.com/office/drawing/2014/main" id="{46DBEEA1-0722-DA4E-B9F1-987FEE35015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543300" y="827733"/>
            <a:ext cx="5105400" cy="5202536"/>
          </a:xfrm>
        </p:spPr>
        <p:txBody>
          <a:bodyPr/>
          <a:lstStyle/>
          <a:p>
            <a:r>
              <a:rPr lang="en-US" altLang="en-US" dirty="0"/>
              <a:t>Continuous Level of Detail</a:t>
            </a:r>
          </a:p>
          <a:p>
            <a:pPr lvl="1"/>
            <a:r>
              <a:rPr lang="en-US" altLang="en-US" dirty="0"/>
              <a:t>Create data structure from which a desired level of detail can be extracted </a:t>
            </a:r>
            <a:r>
              <a:rPr lang="en-US" altLang="en-US" i="1" u="sng" dirty="0"/>
              <a:t>at run time</a:t>
            </a:r>
            <a:r>
              <a:rPr lang="en-US" alt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7DFC4-4821-AC4D-A183-AE8A83EF294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54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5" name="Rectangle 3">
            <a:extLst>
              <a:ext uri="{FF2B5EF4-FFF2-40B4-BE49-F238E27FC236}">
                <a16:creationId xmlns:a16="http://schemas.microsoft.com/office/drawing/2014/main" id="{88CDF46E-95C8-B840-BE62-49764661997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02644" y="827733"/>
            <a:ext cx="7986712" cy="1447756"/>
          </a:xfrm>
        </p:spPr>
        <p:txBody>
          <a:bodyPr/>
          <a:lstStyle/>
          <a:p>
            <a:r>
              <a:rPr lang="en-US" altLang="en-US" dirty="0"/>
              <a:t>New mesh simplification procedure</a:t>
            </a:r>
          </a:p>
          <a:p>
            <a:pPr lvl="1" algn="ctr"/>
            <a:r>
              <a:rPr lang="en-US" altLang="en-US" dirty="0"/>
              <a:t>Apply sequence of edge collapses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3D1D3-24ED-684B-AAD6-10EA7DE91C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40356" name="Freeform 4" descr="Wide upward diagonal">
            <a:extLst>
              <a:ext uri="{FF2B5EF4-FFF2-40B4-BE49-F238E27FC236}">
                <a16:creationId xmlns:a16="http://schemas.microsoft.com/office/drawing/2014/main" id="{DA6DE9E8-D21D-6A4C-A8B7-35F232148F85}"/>
              </a:ext>
            </a:extLst>
          </p:cNvPr>
          <p:cNvSpPr>
            <a:spLocks/>
          </p:cNvSpPr>
          <p:nvPr/>
        </p:nvSpPr>
        <p:spPr bwMode="auto">
          <a:xfrm>
            <a:off x="2838451" y="3573462"/>
            <a:ext cx="911225" cy="1182688"/>
          </a:xfrm>
          <a:custGeom>
            <a:avLst/>
            <a:gdLst>
              <a:gd name="T0" fmla="*/ 573 w 574"/>
              <a:gd name="T1" fmla="*/ 0 h 745"/>
              <a:gd name="T2" fmla="*/ 0 w 574"/>
              <a:gd name="T3" fmla="*/ 411 h 745"/>
              <a:gd name="T4" fmla="*/ 573 w 574"/>
              <a:gd name="T5" fmla="*/ 744 h 745"/>
              <a:gd name="T6" fmla="*/ 573 w 574"/>
              <a:gd name="T7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4" h="745">
                <a:moveTo>
                  <a:pt x="573" y="0"/>
                </a:moveTo>
                <a:lnTo>
                  <a:pt x="0" y="411"/>
                </a:lnTo>
                <a:lnTo>
                  <a:pt x="573" y="744"/>
                </a:lnTo>
                <a:lnTo>
                  <a:pt x="573" y="0"/>
                </a:lnTo>
              </a:path>
            </a:pathLst>
          </a:custGeom>
          <a:blipFill dpi="0" rotWithShape="0">
            <a:blip r:embed="rId3">
              <a:alphaModFix amt="20000"/>
            </a:blip>
            <a:srcRect/>
            <a:tile tx="0" ty="0" sx="100000" sy="100000" flip="none" algn="tl"/>
          </a:blip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0357" name="Freeform 5" descr="Wide downward diagonal">
            <a:extLst>
              <a:ext uri="{FF2B5EF4-FFF2-40B4-BE49-F238E27FC236}">
                <a16:creationId xmlns:a16="http://schemas.microsoft.com/office/drawing/2014/main" id="{BBB14ACB-BFEE-DB45-B0BD-B0C9E106E67C}"/>
              </a:ext>
            </a:extLst>
          </p:cNvPr>
          <p:cNvSpPr>
            <a:spLocks/>
          </p:cNvSpPr>
          <p:nvPr/>
        </p:nvSpPr>
        <p:spPr bwMode="auto">
          <a:xfrm>
            <a:off x="3748089" y="3578226"/>
            <a:ext cx="909637" cy="1182687"/>
          </a:xfrm>
          <a:custGeom>
            <a:avLst/>
            <a:gdLst>
              <a:gd name="T0" fmla="*/ 0 w 573"/>
              <a:gd name="T1" fmla="*/ 0 h 745"/>
              <a:gd name="T2" fmla="*/ 2 w 573"/>
              <a:gd name="T3" fmla="*/ 744 h 745"/>
              <a:gd name="T4" fmla="*/ 572 w 573"/>
              <a:gd name="T5" fmla="*/ 411 h 745"/>
              <a:gd name="T6" fmla="*/ 0 w 573"/>
              <a:gd name="T7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745">
                <a:moveTo>
                  <a:pt x="0" y="0"/>
                </a:moveTo>
                <a:lnTo>
                  <a:pt x="2" y="744"/>
                </a:lnTo>
                <a:lnTo>
                  <a:pt x="572" y="411"/>
                </a:lnTo>
                <a:lnTo>
                  <a:pt x="0" y="0"/>
                </a:lnTo>
              </a:path>
            </a:pathLst>
          </a:custGeom>
          <a:blipFill dpi="0" rotWithShape="0">
            <a:blip r:embed="rId4">
              <a:alphaModFix amt="20000"/>
            </a:blip>
            <a:srcRect/>
            <a:tile tx="0" ty="0" sx="100000" sy="100000" flip="none" algn="tl"/>
          </a:blip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0358" name="Line 6">
            <a:extLst>
              <a:ext uri="{FF2B5EF4-FFF2-40B4-BE49-F238E27FC236}">
                <a16:creationId xmlns:a16="http://schemas.microsoft.com/office/drawing/2014/main" id="{E140126F-005E-CE44-AB7D-32128D0CAD1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748088" y="3578226"/>
            <a:ext cx="0" cy="11763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59" name="Line 7">
            <a:extLst>
              <a:ext uri="{FF2B5EF4-FFF2-40B4-BE49-F238E27FC236}">
                <a16:creationId xmlns:a16="http://schemas.microsoft.com/office/drawing/2014/main" id="{84C7C071-AF02-7648-934B-5BE107F1B6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3688" y="3578225"/>
            <a:ext cx="914400" cy="654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0" name="Line 8">
            <a:extLst>
              <a:ext uri="{FF2B5EF4-FFF2-40B4-BE49-F238E27FC236}">
                <a16:creationId xmlns:a16="http://schemas.microsoft.com/office/drawing/2014/main" id="{27C0D94F-D03B-0542-8DF8-F434D8CD6B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33688" y="4232276"/>
            <a:ext cx="914400" cy="522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1" name="Line 9">
            <a:extLst>
              <a:ext uri="{FF2B5EF4-FFF2-40B4-BE49-F238E27FC236}">
                <a16:creationId xmlns:a16="http://schemas.microsoft.com/office/drawing/2014/main" id="{AED4AEAF-25B9-F741-B669-085F22E05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8" y="3578225"/>
            <a:ext cx="914400" cy="654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2" name="Line 10">
            <a:extLst>
              <a:ext uri="{FF2B5EF4-FFF2-40B4-BE49-F238E27FC236}">
                <a16:creationId xmlns:a16="http://schemas.microsoft.com/office/drawing/2014/main" id="{4FA28AB5-A40E-244D-82E9-DE08B61226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8088" y="4232276"/>
            <a:ext cx="914400" cy="522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3" name="Line 11">
            <a:extLst>
              <a:ext uri="{FF2B5EF4-FFF2-40B4-BE49-F238E27FC236}">
                <a16:creationId xmlns:a16="http://schemas.microsoft.com/office/drawing/2014/main" id="{7CE1669F-955F-BF45-A28D-68D53CBAF1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8088" y="2927351"/>
            <a:ext cx="652462" cy="650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4" name="Line 12">
            <a:extLst>
              <a:ext uri="{FF2B5EF4-FFF2-40B4-BE49-F238E27FC236}">
                <a16:creationId xmlns:a16="http://schemas.microsoft.com/office/drawing/2014/main" id="{EF516597-C99A-E14D-8AE6-9F0CCD971D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00550" y="2927351"/>
            <a:ext cx="261938" cy="1304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5" name="Line 13">
            <a:extLst>
              <a:ext uri="{FF2B5EF4-FFF2-40B4-BE49-F238E27FC236}">
                <a16:creationId xmlns:a16="http://schemas.microsoft.com/office/drawing/2014/main" id="{3160D164-677E-BC44-89F4-56946256DA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5626" y="3059113"/>
            <a:ext cx="652463" cy="519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6" name="Line 14">
            <a:extLst>
              <a:ext uri="{FF2B5EF4-FFF2-40B4-BE49-F238E27FC236}">
                <a16:creationId xmlns:a16="http://schemas.microsoft.com/office/drawing/2014/main" id="{7F3F2B0B-C34E-2D41-93DC-E335EE7ACC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2927350"/>
            <a:ext cx="1304925" cy="131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7" name="Line 15">
            <a:extLst>
              <a:ext uri="{FF2B5EF4-FFF2-40B4-BE49-F238E27FC236}">
                <a16:creationId xmlns:a16="http://schemas.microsoft.com/office/drawing/2014/main" id="{B564FEA6-48CC-EA41-AB3D-629FE3BAC3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3689" y="3059113"/>
            <a:ext cx="261937" cy="1173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8" name="Line 16">
            <a:extLst>
              <a:ext uri="{FF2B5EF4-FFF2-40B4-BE49-F238E27FC236}">
                <a16:creationId xmlns:a16="http://schemas.microsoft.com/office/drawing/2014/main" id="{D43BF983-771E-A741-941F-8926438549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0888" y="4754562"/>
            <a:ext cx="457200" cy="51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69" name="Line 17">
            <a:extLst>
              <a:ext uri="{FF2B5EF4-FFF2-40B4-BE49-F238E27FC236}">
                <a16:creationId xmlns:a16="http://schemas.microsoft.com/office/drawing/2014/main" id="{ED588C8B-1066-E642-96B3-A559655A80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8088" y="4754562"/>
            <a:ext cx="34290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70" name="Line 18">
            <a:extLst>
              <a:ext uri="{FF2B5EF4-FFF2-40B4-BE49-F238E27FC236}">
                <a16:creationId xmlns:a16="http://schemas.microsoft.com/office/drawing/2014/main" id="{D49672EA-6151-4941-BCBA-317A5D7F2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688" y="4232276"/>
            <a:ext cx="457200" cy="1036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71" name="Line 19">
            <a:extLst>
              <a:ext uri="{FF2B5EF4-FFF2-40B4-BE49-F238E27FC236}">
                <a16:creationId xmlns:a16="http://schemas.microsoft.com/office/drawing/2014/main" id="{9E84178F-D786-984E-B2D8-553927040B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90888" y="5268912"/>
            <a:ext cx="80010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72" name="Line 20">
            <a:extLst>
              <a:ext uri="{FF2B5EF4-FFF2-40B4-BE49-F238E27FC236}">
                <a16:creationId xmlns:a16="http://schemas.microsoft.com/office/drawing/2014/main" id="{2EF4930E-A0F1-DA4D-8828-DECFA6056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988" y="4232276"/>
            <a:ext cx="571500" cy="1150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73" name="Arc 21">
            <a:extLst>
              <a:ext uri="{FF2B5EF4-FFF2-40B4-BE49-F238E27FC236}">
                <a16:creationId xmlns:a16="http://schemas.microsoft.com/office/drawing/2014/main" id="{6564A090-5D1B-324A-8902-6BC5C7975115}"/>
              </a:ext>
            </a:extLst>
          </p:cNvPr>
          <p:cNvSpPr>
            <a:spLocks/>
          </p:cNvSpPr>
          <p:nvPr/>
        </p:nvSpPr>
        <p:spPr bwMode="auto">
          <a:xfrm>
            <a:off x="5273676" y="3632201"/>
            <a:ext cx="1782763" cy="344487"/>
          </a:xfrm>
          <a:custGeom>
            <a:avLst/>
            <a:gdLst>
              <a:gd name="G0" fmla="+- 19468 0 0"/>
              <a:gd name="G1" fmla="+- 21600 0 0"/>
              <a:gd name="G2" fmla="+- 21600 0 0"/>
              <a:gd name="T0" fmla="*/ 0 w 38731"/>
              <a:gd name="T1" fmla="*/ 12244 h 21600"/>
              <a:gd name="T2" fmla="*/ 38731 w 38731"/>
              <a:gd name="T3" fmla="*/ 11828 h 21600"/>
              <a:gd name="T4" fmla="*/ 19468 w 387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731" h="21600" fill="none" extrusionOk="0">
                <a:moveTo>
                  <a:pt x="-1" y="12243"/>
                </a:moveTo>
                <a:cubicBezTo>
                  <a:pt x="3596" y="4759"/>
                  <a:pt x="11164" y="0"/>
                  <a:pt x="19468" y="0"/>
                </a:cubicBezTo>
                <a:cubicBezTo>
                  <a:pt x="27604" y="0"/>
                  <a:pt x="35050" y="4571"/>
                  <a:pt x="38731" y="11827"/>
                </a:cubicBezTo>
              </a:path>
              <a:path w="38731" h="21600" stroke="0" extrusionOk="0">
                <a:moveTo>
                  <a:pt x="-1" y="12243"/>
                </a:moveTo>
                <a:cubicBezTo>
                  <a:pt x="3596" y="4759"/>
                  <a:pt x="11164" y="0"/>
                  <a:pt x="19468" y="0"/>
                </a:cubicBezTo>
                <a:cubicBezTo>
                  <a:pt x="27604" y="0"/>
                  <a:pt x="35050" y="4571"/>
                  <a:pt x="38731" y="11827"/>
                </a:cubicBezTo>
                <a:lnTo>
                  <a:pt x="19468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74" name="Rectangle 22">
            <a:extLst>
              <a:ext uri="{FF2B5EF4-FFF2-40B4-BE49-F238E27FC236}">
                <a16:creationId xmlns:a16="http://schemas.microsoft.com/office/drawing/2014/main" id="{245F885C-505F-784D-9886-D8FC8772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418" y="2872633"/>
            <a:ext cx="3244927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edgeCollapse</a:t>
            </a:r>
            <a:r>
              <a:rPr lang="en-US" altLang="en-US" sz="2400" dirty="0"/>
              <a:t>(v</a:t>
            </a:r>
            <a:r>
              <a:rPr lang="en-US" altLang="en-US" sz="2400" baseline="-25000" dirty="0"/>
              <a:t>s</a:t>
            </a:r>
            <a:r>
              <a:rPr lang="en-US" altLang="en-US" sz="2400" dirty="0"/>
              <a:t> ,</a:t>
            </a:r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t</a:t>
            </a:r>
            <a:r>
              <a:rPr lang="en-US" altLang="en-US" sz="2400" dirty="0"/>
              <a:t> , </a:t>
            </a:r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st</a:t>
            </a:r>
            <a:r>
              <a:rPr lang="en-US" altLang="en-US" sz="2400" dirty="0"/>
              <a:t> )</a:t>
            </a:r>
          </a:p>
        </p:txBody>
      </p:sp>
      <p:sp>
        <p:nvSpPr>
          <p:cNvPr id="740375" name="Rectangle 23">
            <a:extLst>
              <a:ext uri="{FF2B5EF4-FFF2-40B4-BE49-F238E27FC236}">
                <a16:creationId xmlns:a16="http://schemas.microsoft.com/office/drawing/2014/main" id="{3A45F92F-2596-6F4D-B89A-21A8C0D6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6" y="3914775"/>
            <a:ext cx="371897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l</a:t>
            </a:r>
            <a:endParaRPr lang="en-US" altLang="en-US" sz="2400" baseline="-25000" dirty="0"/>
          </a:p>
        </p:txBody>
      </p:sp>
      <p:sp>
        <p:nvSpPr>
          <p:cNvPr id="740376" name="Rectangle 24">
            <a:extLst>
              <a:ext uri="{FF2B5EF4-FFF2-40B4-BE49-F238E27FC236}">
                <a16:creationId xmlns:a16="http://schemas.microsoft.com/office/drawing/2014/main" id="{78004029-365A-9D4E-8D0B-9D48EDF12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13" y="3911600"/>
            <a:ext cx="397545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r</a:t>
            </a:r>
            <a:endParaRPr lang="en-US" altLang="en-US" sz="2400" baseline="-25000" dirty="0"/>
          </a:p>
        </p:txBody>
      </p:sp>
      <p:sp>
        <p:nvSpPr>
          <p:cNvPr id="740377" name="Rectangle 25">
            <a:extLst>
              <a:ext uri="{FF2B5EF4-FFF2-40B4-BE49-F238E27FC236}">
                <a16:creationId xmlns:a16="http://schemas.microsoft.com/office/drawing/2014/main" id="{2858894F-F3D1-C943-8787-2CBEFA27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9" y="3273425"/>
            <a:ext cx="395814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t</a:t>
            </a:r>
            <a:endParaRPr lang="en-US" altLang="en-US" sz="2400" baseline="-25000" dirty="0"/>
          </a:p>
        </p:txBody>
      </p:sp>
      <p:sp>
        <p:nvSpPr>
          <p:cNvPr id="740378" name="Rectangle 26">
            <a:extLst>
              <a:ext uri="{FF2B5EF4-FFF2-40B4-BE49-F238E27FC236}">
                <a16:creationId xmlns:a16="http://schemas.microsoft.com/office/drawing/2014/main" id="{2CC9AD59-4F46-F84E-88A7-BF23B4D18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026" y="4540250"/>
            <a:ext cx="404213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v</a:t>
            </a:r>
            <a:r>
              <a:rPr lang="en-US" altLang="en-US" sz="2400" baseline="-25000" dirty="0"/>
              <a:t>s</a:t>
            </a:r>
          </a:p>
        </p:txBody>
      </p:sp>
      <p:sp>
        <p:nvSpPr>
          <p:cNvPr id="740379" name="Rectangle 27">
            <a:extLst>
              <a:ext uri="{FF2B5EF4-FFF2-40B4-BE49-F238E27FC236}">
                <a16:creationId xmlns:a16="http://schemas.microsoft.com/office/drawing/2014/main" id="{66C0AC6C-2757-D747-BACE-DD82DC8C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4" y="4033837"/>
            <a:ext cx="47083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st</a:t>
            </a:r>
            <a:endParaRPr lang="en-US" altLang="en-US" sz="2400" baseline="-25000" dirty="0"/>
          </a:p>
        </p:txBody>
      </p:sp>
      <p:sp>
        <p:nvSpPr>
          <p:cNvPr id="740380" name="Rectangle 28">
            <a:extLst>
              <a:ext uri="{FF2B5EF4-FFF2-40B4-BE49-F238E27FC236}">
                <a16:creationId xmlns:a16="http://schemas.microsoft.com/office/drawing/2014/main" id="{332770AE-1E64-5547-AF2D-4C3F32185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4" y="3943350"/>
            <a:ext cx="371897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l</a:t>
            </a:r>
            <a:endParaRPr lang="en-US" altLang="en-US" sz="2400" baseline="-25000" dirty="0"/>
          </a:p>
        </p:txBody>
      </p:sp>
      <p:sp>
        <p:nvSpPr>
          <p:cNvPr id="740381" name="Rectangle 29">
            <a:extLst>
              <a:ext uri="{FF2B5EF4-FFF2-40B4-BE49-F238E27FC236}">
                <a16:creationId xmlns:a16="http://schemas.microsoft.com/office/drawing/2014/main" id="{8AA3930D-1A5E-C842-B2B8-F3CE39EA9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75" y="3959225"/>
            <a:ext cx="397545" cy="4623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v</a:t>
            </a:r>
            <a:r>
              <a:rPr lang="en-US" altLang="en-US" sz="2400" baseline="-25000" dirty="0" err="1"/>
              <a:t>r</a:t>
            </a:r>
            <a:endParaRPr lang="en-US" altLang="en-US" sz="2400" baseline="-25000" dirty="0"/>
          </a:p>
        </p:txBody>
      </p:sp>
      <p:sp>
        <p:nvSpPr>
          <p:cNvPr id="740382" name="Line 30">
            <a:extLst>
              <a:ext uri="{FF2B5EF4-FFF2-40B4-BE49-F238E27FC236}">
                <a16:creationId xmlns:a16="http://schemas.microsoft.com/office/drawing/2014/main" id="{4B152507-36CF-064E-94C9-EDDEC4BC4E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600" y="4103687"/>
            <a:ext cx="914400" cy="12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3" name="Line 31">
            <a:extLst>
              <a:ext uri="{FF2B5EF4-FFF2-40B4-BE49-F238E27FC236}">
                <a16:creationId xmlns:a16="http://schemas.microsoft.com/office/drawing/2014/main" id="{F4760837-E669-F949-A88C-49E470743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00" y="4103687"/>
            <a:ext cx="914400" cy="12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4" name="Line 32">
            <a:extLst>
              <a:ext uri="{FF2B5EF4-FFF2-40B4-BE49-F238E27FC236}">
                <a16:creationId xmlns:a16="http://schemas.microsoft.com/office/drawing/2014/main" id="{AF1974D6-C20B-E443-9199-43B61EAA8A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9001" y="2927351"/>
            <a:ext cx="652463" cy="1176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5" name="Line 33">
            <a:extLst>
              <a:ext uri="{FF2B5EF4-FFF2-40B4-BE49-F238E27FC236}">
                <a16:creationId xmlns:a16="http://schemas.microsoft.com/office/drawing/2014/main" id="{E60C63AA-AD8D-C146-A5A2-06E37DADB4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61464" y="2927351"/>
            <a:ext cx="261937" cy="1304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6" name="Line 34">
            <a:extLst>
              <a:ext uri="{FF2B5EF4-FFF2-40B4-BE49-F238E27FC236}">
                <a16:creationId xmlns:a16="http://schemas.microsoft.com/office/drawing/2014/main" id="{6CDAF2CA-088B-4141-BDB0-AB1448B944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56538" y="3059113"/>
            <a:ext cx="652462" cy="1044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7" name="Line 35">
            <a:extLst>
              <a:ext uri="{FF2B5EF4-FFF2-40B4-BE49-F238E27FC236}">
                <a16:creationId xmlns:a16="http://schemas.microsoft.com/office/drawing/2014/main" id="{24E6488B-9342-1C4D-A71E-283DC0D752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6539" y="2927350"/>
            <a:ext cx="1304925" cy="131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8" name="Line 36">
            <a:extLst>
              <a:ext uri="{FF2B5EF4-FFF2-40B4-BE49-F238E27FC236}">
                <a16:creationId xmlns:a16="http://schemas.microsoft.com/office/drawing/2014/main" id="{39000732-7F40-144B-8A87-DCAFFC8C7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94600" y="3059113"/>
            <a:ext cx="261938" cy="1173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89" name="Line 37">
            <a:extLst>
              <a:ext uri="{FF2B5EF4-FFF2-40B4-BE49-F238E27FC236}">
                <a16:creationId xmlns:a16="http://schemas.microsoft.com/office/drawing/2014/main" id="{B6077BEE-E7A9-AC44-9E2B-13EFE25707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3388" y="4103688"/>
            <a:ext cx="455612" cy="1165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0" name="Line 38">
            <a:extLst>
              <a:ext uri="{FF2B5EF4-FFF2-40B4-BE49-F238E27FC236}">
                <a16:creationId xmlns:a16="http://schemas.microsoft.com/office/drawing/2014/main" id="{3DD22631-BBB4-C24A-86C6-AC816E75F1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9000" y="4103688"/>
            <a:ext cx="342900" cy="127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1" name="Line 39">
            <a:extLst>
              <a:ext uri="{FF2B5EF4-FFF2-40B4-BE49-F238E27FC236}">
                <a16:creationId xmlns:a16="http://schemas.microsoft.com/office/drawing/2014/main" id="{610FAD99-98D4-544D-942D-80624FB9B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4232276"/>
            <a:ext cx="458788" cy="1036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2" name="Line 40">
            <a:extLst>
              <a:ext uri="{FF2B5EF4-FFF2-40B4-BE49-F238E27FC236}">
                <a16:creationId xmlns:a16="http://schemas.microsoft.com/office/drawing/2014/main" id="{C153F28A-8888-5749-926C-C62B1C1C6B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53388" y="5268912"/>
            <a:ext cx="798512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3" name="Line 41">
            <a:extLst>
              <a:ext uri="{FF2B5EF4-FFF2-40B4-BE49-F238E27FC236}">
                <a16:creationId xmlns:a16="http://schemas.microsoft.com/office/drawing/2014/main" id="{20B1B362-6FDE-6F4C-9A49-118F00CA8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51900" y="4232276"/>
            <a:ext cx="571500" cy="1150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4" name="Oval 42">
            <a:extLst>
              <a:ext uri="{FF2B5EF4-FFF2-40B4-BE49-F238E27FC236}">
                <a16:creationId xmlns:a16="http://schemas.microsoft.com/office/drawing/2014/main" id="{6A269AAD-CCA4-804D-9AAE-8853ABAB48B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458201" y="4052888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6" name="Rectangle 44">
            <a:extLst>
              <a:ext uri="{FF2B5EF4-FFF2-40B4-BE49-F238E27FC236}">
                <a16:creationId xmlns:a16="http://schemas.microsoft.com/office/drawing/2014/main" id="{D23A69C0-A91F-2B40-B437-873B3B29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73" y="5921918"/>
            <a:ext cx="194149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400" dirty="0"/>
              <a:t>(optimization)</a:t>
            </a:r>
          </a:p>
        </p:txBody>
      </p:sp>
      <p:sp>
        <p:nvSpPr>
          <p:cNvPr id="740397" name="Line 45">
            <a:extLst>
              <a:ext uri="{FF2B5EF4-FFF2-40B4-BE49-F238E27FC236}">
                <a16:creationId xmlns:a16="http://schemas.microsoft.com/office/drawing/2014/main" id="{2B4C369E-7859-084B-BD6E-290FAC0971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1" y="4237036"/>
            <a:ext cx="2366962" cy="1772981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0398" name="Line 46">
            <a:extLst>
              <a:ext uri="{FF2B5EF4-FFF2-40B4-BE49-F238E27FC236}">
                <a16:creationId xmlns:a16="http://schemas.microsoft.com/office/drawing/2014/main" id="{ECD55DDD-A241-2B46-AFBC-040DE5C1A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2527" y="4189411"/>
            <a:ext cx="2197100" cy="184085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0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9361B7-00DC-9E46-BF5A-C6EF105D1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Simplification process (also invertible)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C834-571A-E34C-987A-42A4AD0F79D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42403" name="Picture 3">
            <a:extLst>
              <a:ext uri="{FF2B5EF4-FFF2-40B4-BE49-F238E27FC236}">
                <a16:creationId xmlns:a16="http://schemas.microsoft.com/office/drawing/2014/main" id="{C13A1D5B-21F0-304F-8962-EEF4900D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1443037" y="2035175"/>
            <a:ext cx="2194560" cy="219456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42404" name="Rectangle 4">
            <a:extLst>
              <a:ext uri="{FF2B5EF4-FFF2-40B4-BE49-F238E27FC236}">
                <a16:creationId xmlns:a16="http://schemas.microsoft.com/office/drawing/2014/main" id="{5163142D-1D9A-0041-8F37-B447A58A4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92314"/>
            <a:ext cx="112851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13,546</a:t>
            </a:r>
          </a:p>
        </p:txBody>
      </p:sp>
      <p:pic>
        <p:nvPicPr>
          <p:cNvPr id="742405" name="Picture 5">
            <a:extLst>
              <a:ext uri="{FF2B5EF4-FFF2-40B4-BE49-F238E27FC236}">
                <a16:creationId xmlns:a16="http://schemas.microsoft.com/office/drawing/2014/main" id="{7B61F4F1-1DC7-5247-B554-233E5EEF4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4065905" y="2035175"/>
            <a:ext cx="2194560" cy="219456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42406" name="Rectangle 6">
            <a:extLst>
              <a:ext uri="{FF2B5EF4-FFF2-40B4-BE49-F238E27FC236}">
                <a16:creationId xmlns:a16="http://schemas.microsoft.com/office/drawing/2014/main" id="{65AEB0B2-085E-1147-9574-778ECCA62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4" y="1992314"/>
            <a:ext cx="7005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500</a:t>
            </a:r>
          </a:p>
        </p:txBody>
      </p:sp>
      <p:pic>
        <p:nvPicPr>
          <p:cNvPr id="742411" name="Picture 11">
            <a:extLst>
              <a:ext uri="{FF2B5EF4-FFF2-40B4-BE49-F238E27FC236}">
                <a16:creationId xmlns:a16="http://schemas.microsoft.com/office/drawing/2014/main" id="{02AD9977-5648-5E42-B41A-5015628E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6688773" y="2035175"/>
            <a:ext cx="2194560" cy="219456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42412" name="Rectangle 12">
            <a:extLst>
              <a:ext uri="{FF2B5EF4-FFF2-40B4-BE49-F238E27FC236}">
                <a16:creationId xmlns:a16="http://schemas.microsoft.com/office/drawing/2014/main" id="{AD97EB63-6AA4-D744-8AFA-B920156AC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887" y="1992314"/>
            <a:ext cx="7005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dirty="0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152</a:t>
            </a:r>
          </a:p>
        </p:txBody>
      </p:sp>
      <p:pic>
        <p:nvPicPr>
          <p:cNvPr id="742417" name="Picture 17">
            <a:extLst>
              <a:ext uri="{FF2B5EF4-FFF2-40B4-BE49-F238E27FC236}">
                <a16:creationId xmlns:a16="http://schemas.microsoft.com/office/drawing/2014/main" id="{6FB636CE-9BA8-6B4E-92B3-7B0424C6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9311640" y="2035175"/>
            <a:ext cx="2194560" cy="219456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42418" name="Rectangle 18">
            <a:extLst>
              <a:ext uri="{FF2B5EF4-FFF2-40B4-BE49-F238E27FC236}">
                <a16:creationId xmlns:a16="http://schemas.microsoft.com/office/drawing/2014/main" id="{DAD1A890-0256-2542-A19A-56516B46E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204" y="1992314"/>
            <a:ext cx="7005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FF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150</a:t>
            </a:r>
          </a:p>
        </p:txBody>
      </p:sp>
      <p:sp>
        <p:nvSpPr>
          <p:cNvPr id="742420" name="Rectangle 20">
            <a:extLst>
              <a:ext uri="{FF2B5EF4-FFF2-40B4-BE49-F238E27FC236}">
                <a16:creationId xmlns:a16="http://schemas.microsoft.com/office/drawing/2014/main" id="{D4ACD02F-5454-994D-93C3-19D81F86C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2402" y="4517681"/>
            <a:ext cx="55303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M</a:t>
            </a:r>
            <a:r>
              <a:rPr lang="en-US" altLang="en-US" sz="2400" baseline="-25000" dirty="0"/>
              <a:t>0</a:t>
            </a:r>
          </a:p>
        </p:txBody>
      </p:sp>
      <p:sp>
        <p:nvSpPr>
          <p:cNvPr id="742421" name="Rectangle 21">
            <a:extLst>
              <a:ext uri="{FF2B5EF4-FFF2-40B4-BE49-F238E27FC236}">
                <a16:creationId xmlns:a16="http://schemas.microsoft.com/office/drawing/2014/main" id="{23711C24-C870-3A4E-88B8-D0CD7C074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535" y="4517681"/>
            <a:ext cx="55303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M</a:t>
            </a:r>
            <a:r>
              <a:rPr lang="en-US" altLang="en-US" sz="2400" baseline="-25000" dirty="0"/>
              <a:t>1</a:t>
            </a:r>
          </a:p>
        </p:txBody>
      </p:sp>
      <p:sp>
        <p:nvSpPr>
          <p:cNvPr id="742422" name="Rectangle 22">
            <a:extLst>
              <a:ext uri="{FF2B5EF4-FFF2-40B4-BE49-F238E27FC236}">
                <a16:creationId xmlns:a16="http://schemas.microsoft.com/office/drawing/2014/main" id="{61B299AD-CE36-5E4E-975F-722516AC3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918" y="4517681"/>
            <a:ext cx="49853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j</a:t>
            </a:r>
            <a:endParaRPr lang="en-US" altLang="en-US" sz="2400" baseline="-25000" dirty="0"/>
          </a:p>
        </p:txBody>
      </p:sp>
      <p:sp>
        <p:nvSpPr>
          <p:cNvPr id="742424" name="Rectangle 24">
            <a:extLst>
              <a:ext uri="{FF2B5EF4-FFF2-40B4-BE49-F238E27FC236}">
                <a16:creationId xmlns:a16="http://schemas.microsoft.com/office/drawing/2014/main" id="{B42E099F-D5C7-464E-A500-BC18998A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614" y="4870106"/>
            <a:ext cx="80374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ecol</a:t>
            </a:r>
            <a:r>
              <a:rPr lang="en-US" altLang="en-US" sz="2400" baseline="-25000" dirty="0"/>
              <a:t>0</a:t>
            </a:r>
          </a:p>
        </p:txBody>
      </p:sp>
      <p:sp>
        <p:nvSpPr>
          <p:cNvPr id="742425" name="Rectangle 25">
            <a:extLst>
              <a:ext uri="{FF2B5EF4-FFF2-40B4-BE49-F238E27FC236}">
                <a16:creationId xmlns:a16="http://schemas.microsoft.com/office/drawing/2014/main" id="{C4ADC2A4-930D-2F46-81D6-3F616215C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7974" y="4871693"/>
            <a:ext cx="74603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 err="1"/>
              <a:t>ecol</a:t>
            </a:r>
            <a:r>
              <a:rPr lang="en-US" altLang="en-US" sz="2400" baseline="-25000" dirty="0" err="1"/>
              <a:t>i</a:t>
            </a:r>
            <a:endParaRPr lang="en-US" altLang="en-US" sz="2400" baseline="-25000" dirty="0"/>
          </a:p>
        </p:txBody>
      </p:sp>
      <p:sp>
        <p:nvSpPr>
          <p:cNvPr id="742431" name="Rectangle 31">
            <a:extLst>
              <a:ext uri="{FF2B5EF4-FFF2-40B4-BE49-F238E27FC236}">
                <a16:creationId xmlns:a16="http://schemas.microsoft.com/office/drawing/2014/main" id="{CF896D5E-ED62-F547-9EC1-37BC059B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346" y="4870106"/>
            <a:ext cx="97366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ecol</a:t>
            </a:r>
            <a:r>
              <a:rPr lang="en-US" altLang="en-US" sz="2400" baseline="-25000" dirty="0"/>
              <a:t>n-1</a:t>
            </a:r>
          </a:p>
        </p:txBody>
      </p:sp>
      <p:sp>
        <p:nvSpPr>
          <p:cNvPr id="742438" name="Rectangle 38">
            <a:extLst>
              <a:ext uri="{FF2B5EF4-FFF2-40B4-BE49-F238E27FC236}">
                <a16:creationId xmlns:a16="http://schemas.microsoft.com/office/drawing/2014/main" id="{AE01CE17-0A67-B641-9450-D3FCBCCB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96" y="4517678"/>
            <a:ext cx="55624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2400" dirty="0"/>
              <a:t>M</a:t>
            </a:r>
            <a:r>
              <a:rPr lang="en-US" altLang="en-US" sz="2400" baseline="-25000" dirty="0"/>
              <a:t>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24E28-94C5-B04B-A9FB-07AF27F3FDF8}"/>
              </a:ext>
            </a:extLst>
          </p:cNvPr>
          <p:cNvSpPr/>
          <p:nvPr/>
        </p:nvSpPr>
        <p:spPr>
          <a:xfrm>
            <a:off x="692505" y="4518320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M’=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4A61EF-1F60-4E48-A29C-3EADEE3644F5}"/>
              </a:ext>
            </a:extLst>
          </p:cNvPr>
          <p:cNvCxnSpPr>
            <a:cxnSpLocks/>
          </p:cNvCxnSpPr>
          <p:nvPr/>
        </p:nvCxnSpPr>
        <p:spPr>
          <a:xfrm>
            <a:off x="2818439" y="4748832"/>
            <a:ext cx="2095479" cy="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6A8ED0-9616-8C4C-BC81-8C5A1350CE62}"/>
              </a:ext>
            </a:extLst>
          </p:cNvPr>
          <p:cNvCxnSpPr>
            <a:cxnSpLocks/>
          </p:cNvCxnSpPr>
          <p:nvPr/>
        </p:nvCxnSpPr>
        <p:spPr>
          <a:xfrm>
            <a:off x="5412452" y="4748835"/>
            <a:ext cx="209708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96F6FF-E622-3349-B7F9-C0C2F0826DE7}"/>
              </a:ext>
            </a:extLst>
          </p:cNvPr>
          <p:cNvCxnSpPr>
            <a:cxnSpLocks/>
          </p:cNvCxnSpPr>
          <p:nvPr/>
        </p:nvCxnSpPr>
        <p:spPr>
          <a:xfrm>
            <a:off x="8062572" y="4748835"/>
            <a:ext cx="206983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4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7" name="Rectangle 3">
            <a:extLst>
              <a:ext uri="{FF2B5EF4-FFF2-40B4-BE49-F238E27FC236}">
                <a16:creationId xmlns:a16="http://schemas.microsoft.com/office/drawing/2014/main" id="{64FFE21E-2B0B-D549-AD72-ED97B59741D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381000"/>
            <a:ext cx="10363200" cy="6019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Continuous LOD: Advantages</a:t>
            </a:r>
          </a:p>
          <a:p>
            <a:pPr lvl="1"/>
            <a:r>
              <a:rPr lang="en-US" altLang="en-US" dirty="0"/>
              <a:t>Better granularity ==</a:t>
            </a:r>
            <a:r>
              <a:rPr lang="en-US" altLang="en-US" dirty="0">
                <a:sym typeface="Monotype Sorts" pitchFamily="2" charset="2"/>
              </a:rPr>
              <a:t> better fidelity</a:t>
            </a:r>
            <a:endParaRPr lang="en-US" altLang="en-US" dirty="0"/>
          </a:p>
          <a:p>
            <a:pPr lvl="2"/>
            <a:r>
              <a:rPr lang="en-US" altLang="en-US" dirty="0"/>
              <a:t>LOD is specified exactly, not chosen from a few pre-created options</a:t>
            </a:r>
          </a:p>
          <a:p>
            <a:pPr lvl="2"/>
            <a:r>
              <a:rPr lang="en-US" altLang="en-US" dirty="0"/>
              <a:t>Thus objects use no more polygons than necessary, which frees up polygons for other objects </a:t>
            </a:r>
          </a:p>
          <a:p>
            <a:pPr lvl="2"/>
            <a:r>
              <a:rPr lang="en-US" altLang="en-US" dirty="0"/>
              <a:t>Net result: better resource utilization, leading to better overall fidelity/polygon</a:t>
            </a:r>
          </a:p>
          <a:p>
            <a:pPr lvl="1"/>
            <a:r>
              <a:rPr lang="en-US" altLang="en-US" dirty="0"/>
              <a:t>Better granularity ==</a:t>
            </a:r>
            <a:r>
              <a:rPr lang="en-US" altLang="en-US" dirty="0">
                <a:sym typeface="Monotype Sorts" pitchFamily="2" charset="2"/>
              </a:rPr>
              <a:t> smoother transitions</a:t>
            </a:r>
          </a:p>
          <a:p>
            <a:pPr lvl="2"/>
            <a:r>
              <a:rPr lang="en-US" altLang="en-US" dirty="0"/>
              <a:t>Switching between traditional LODs can introduce visual “popping” effect</a:t>
            </a:r>
          </a:p>
          <a:p>
            <a:pPr lvl="2"/>
            <a:r>
              <a:rPr lang="en-US" altLang="en-US" dirty="0"/>
              <a:t>Continuous LOD can adjust detail gradually and incrementally, reducing visual pops</a:t>
            </a:r>
          </a:p>
          <a:p>
            <a:pPr lvl="3"/>
            <a:r>
              <a:rPr lang="en-US" altLang="en-US" dirty="0"/>
              <a:t>Can even </a:t>
            </a:r>
            <a:r>
              <a:rPr lang="en-US" altLang="en-US" dirty="0" err="1"/>
              <a:t>geomorph</a:t>
            </a:r>
            <a:r>
              <a:rPr lang="en-US" altLang="en-US" dirty="0"/>
              <a:t> the fine-grained simplification operations over several frames to eliminate pops [Hoppe 96, 98]</a:t>
            </a:r>
          </a:p>
          <a:p>
            <a:pPr lvl="1"/>
            <a:r>
              <a:rPr lang="en-US" altLang="en-US" dirty="0"/>
              <a:t>Naturally leads to </a:t>
            </a:r>
            <a:r>
              <a:rPr lang="en-US" altLang="en-US" i="1" u="sng" dirty="0"/>
              <a:t>view-dependent LOD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FB8F5-F7FE-204B-962C-F46D377FA2B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002" name="Picture 2" descr="34">
            <a:extLst>
              <a:ext uri="{FF2B5EF4-FFF2-40B4-BE49-F238E27FC236}">
                <a16:creationId xmlns:a16="http://schemas.microsoft.com/office/drawing/2014/main" id="{23B3F1B3-2908-3348-84BE-5BCCE0D9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2" y="2291453"/>
            <a:ext cx="3733795" cy="29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0004" name="Rectangle 4">
            <a:extLst>
              <a:ext uri="{FF2B5EF4-FFF2-40B4-BE49-F238E27FC236}">
                <a16:creationId xmlns:a16="http://schemas.microsoft.com/office/drawing/2014/main" id="{0BD16B8C-2F02-6641-9149-77F1211311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Examples Scene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ED8D9-0DD4-1440-B31A-F9A16B0CDB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0005" name="Rectangle 5">
            <a:extLst>
              <a:ext uri="{FF2B5EF4-FFF2-40B4-BE49-F238E27FC236}">
                <a16:creationId xmlns:a16="http://schemas.microsoft.com/office/drawing/2014/main" id="{F76E8CC5-ADD9-6240-A4FB-4FF945F72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1327944"/>
            <a:ext cx="1066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06" name="Rectangle 6">
            <a:extLst>
              <a:ext uri="{FF2B5EF4-FFF2-40B4-BE49-F238E27FC236}">
                <a16:creationId xmlns:a16="http://schemas.microsoft.com/office/drawing/2014/main" id="{CCE089A2-D042-BE4D-9221-6E2290F99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766344"/>
            <a:ext cx="838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07" name="Rectangle 7">
            <a:extLst>
              <a:ext uri="{FF2B5EF4-FFF2-40B4-BE49-F238E27FC236}">
                <a16:creationId xmlns:a16="http://schemas.microsoft.com/office/drawing/2014/main" id="{0278BE6C-F527-FA45-9307-8C7371A1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766344"/>
            <a:ext cx="914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08" name="Oval 8">
            <a:extLst>
              <a:ext uri="{FF2B5EF4-FFF2-40B4-BE49-F238E27FC236}">
                <a16:creationId xmlns:a16="http://schemas.microsoft.com/office/drawing/2014/main" id="{063ABDA5-DBB3-6345-8E88-E9BA3B556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39474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09" name="Rectangle 9">
            <a:extLst>
              <a:ext uri="{FF2B5EF4-FFF2-40B4-BE49-F238E27FC236}">
                <a16:creationId xmlns:a16="http://schemas.microsoft.com/office/drawing/2014/main" id="{42460E86-6D60-864A-B12D-850A9CE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604544"/>
            <a:ext cx="838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10" name="Rectangle 10">
            <a:extLst>
              <a:ext uri="{FF2B5EF4-FFF2-40B4-BE49-F238E27FC236}">
                <a16:creationId xmlns:a16="http://schemas.microsoft.com/office/drawing/2014/main" id="{C648B147-BF49-0C40-BB7C-E588990FD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4604544"/>
            <a:ext cx="914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11" name="Oval 11">
            <a:extLst>
              <a:ext uri="{FF2B5EF4-FFF2-40B4-BE49-F238E27FC236}">
                <a16:creationId xmlns:a16="http://schemas.microsoft.com/office/drawing/2014/main" id="{B9E5847D-0AC5-D346-99D2-E0380A764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39474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12" name="Rectangle 12">
            <a:extLst>
              <a:ext uri="{FF2B5EF4-FFF2-40B4-BE49-F238E27FC236}">
                <a16:creationId xmlns:a16="http://schemas.microsoft.com/office/drawing/2014/main" id="{822E7DBA-0065-6845-92BC-38AFB5FF0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2547144"/>
            <a:ext cx="914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13" name="Line 13">
            <a:extLst>
              <a:ext uri="{FF2B5EF4-FFF2-40B4-BE49-F238E27FC236}">
                <a16:creationId xmlns:a16="http://schemas.microsoft.com/office/drawing/2014/main" id="{BD458F4F-1AD0-2B4B-B1FA-5989B3CE80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1785144"/>
            <a:ext cx="1905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4" name="Line 14">
            <a:extLst>
              <a:ext uri="{FF2B5EF4-FFF2-40B4-BE49-F238E27FC236}">
                <a16:creationId xmlns:a16="http://schemas.microsoft.com/office/drawing/2014/main" id="{E3B6E184-5C9E-EB4C-8E18-AE8B5A73CA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0805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5" name="Line 15">
            <a:extLst>
              <a:ext uri="{FF2B5EF4-FFF2-40B4-BE49-F238E27FC236}">
                <a16:creationId xmlns:a16="http://schemas.microsoft.com/office/drawing/2014/main" id="{F5727BD7-734B-B841-8AB8-9AFAF9E118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8200" y="3080544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6" name="Line 16">
            <a:extLst>
              <a:ext uri="{FF2B5EF4-FFF2-40B4-BE49-F238E27FC236}">
                <a16:creationId xmlns:a16="http://schemas.microsoft.com/office/drawing/2014/main" id="{552A5A55-1C29-544A-AADA-B7BE9D1BF1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1785144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7" name="Line 17">
            <a:extLst>
              <a:ext uri="{FF2B5EF4-FFF2-40B4-BE49-F238E27FC236}">
                <a16:creationId xmlns:a16="http://schemas.microsoft.com/office/drawing/2014/main" id="{9006DA27-4024-494A-9D71-EE4E9FA4D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1785144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8" name="Line 18">
            <a:extLst>
              <a:ext uri="{FF2B5EF4-FFF2-40B4-BE49-F238E27FC236}">
                <a16:creationId xmlns:a16="http://schemas.microsoft.com/office/drawing/2014/main" id="{1D7D395A-7FE2-BB47-AA1B-4EF529066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299744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19" name="Line 19">
            <a:extLst>
              <a:ext uri="{FF2B5EF4-FFF2-40B4-BE49-F238E27FC236}">
                <a16:creationId xmlns:a16="http://schemas.microsoft.com/office/drawing/2014/main" id="{0AF71919-8743-2141-A3B1-62C7BCC57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299744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20" name="Text Box 20">
            <a:extLst>
              <a:ext uri="{FF2B5EF4-FFF2-40B4-BE49-F238E27FC236}">
                <a16:creationId xmlns:a16="http://schemas.microsoft.com/office/drawing/2014/main" id="{93B39A62-D6A4-7C44-B22C-1345148DA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327944"/>
            <a:ext cx="106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/>
              <a:t>tricycle</a:t>
            </a:r>
          </a:p>
        </p:txBody>
      </p:sp>
      <p:sp>
        <p:nvSpPr>
          <p:cNvPr id="640021" name="Text Box 21">
            <a:extLst>
              <a:ext uri="{FF2B5EF4-FFF2-40B4-BE49-F238E27FC236}">
                <a16:creationId xmlns:a16="http://schemas.microsoft.com/office/drawing/2014/main" id="{6C195885-E556-124D-92E3-0918A63FC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734594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Back wheels</a:t>
            </a:r>
          </a:p>
        </p:txBody>
      </p:sp>
      <p:sp>
        <p:nvSpPr>
          <p:cNvPr id="640022" name="Text Box 22">
            <a:extLst>
              <a:ext uri="{FF2B5EF4-FFF2-40B4-BE49-F238E27FC236}">
                <a16:creationId xmlns:a16="http://schemas.microsoft.com/office/drawing/2014/main" id="{708A7014-F70A-F54A-9794-0F4D8DEB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690144"/>
            <a:ext cx="838199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Front Group</a:t>
            </a:r>
          </a:p>
        </p:txBody>
      </p:sp>
      <p:sp>
        <p:nvSpPr>
          <p:cNvPr id="640023" name="Text Box 23">
            <a:extLst>
              <a:ext uri="{FF2B5EF4-FFF2-40B4-BE49-F238E27FC236}">
                <a16:creationId xmlns:a16="http://schemas.microsoft.com/office/drawing/2014/main" id="{DB1D26AF-E1CE-B946-B415-BEA8BFFF9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572794"/>
            <a:ext cx="838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Left wheel</a:t>
            </a:r>
          </a:p>
        </p:txBody>
      </p:sp>
      <p:sp>
        <p:nvSpPr>
          <p:cNvPr id="640024" name="Text Box 24">
            <a:extLst>
              <a:ext uri="{FF2B5EF4-FFF2-40B4-BE49-F238E27FC236}">
                <a16:creationId xmlns:a16="http://schemas.microsoft.com/office/drawing/2014/main" id="{D3DC4E96-5E74-B74D-8F63-A3656E0F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4572794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Right wheel</a:t>
            </a:r>
          </a:p>
        </p:txBody>
      </p:sp>
      <p:sp>
        <p:nvSpPr>
          <p:cNvPr id="640025" name="Text Box 25">
            <a:extLst>
              <a:ext uri="{FF2B5EF4-FFF2-40B4-BE49-F238E27FC236}">
                <a16:creationId xmlns:a16="http://schemas.microsoft.com/office/drawing/2014/main" id="{A2EC35D8-5D35-944B-82C5-1A96A89C9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54714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T</a:t>
            </a:r>
          </a:p>
        </p:txBody>
      </p:sp>
      <p:sp>
        <p:nvSpPr>
          <p:cNvPr id="640026" name="Text Box 26">
            <a:extLst>
              <a:ext uri="{FF2B5EF4-FFF2-40B4-BE49-F238E27FC236}">
                <a16:creationId xmlns:a16="http://schemas.microsoft.com/office/drawing/2014/main" id="{751C6862-88BE-0048-99EC-4C01BDE78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4714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T</a:t>
            </a:r>
          </a:p>
        </p:txBody>
      </p:sp>
      <p:sp>
        <p:nvSpPr>
          <p:cNvPr id="640027" name="Text Box 27">
            <a:extLst>
              <a:ext uri="{FF2B5EF4-FFF2-40B4-BE49-F238E27FC236}">
                <a16:creationId xmlns:a16="http://schemas.microsoft.com/office/drawing/2014/main" id="{BCCB5731-24C8-A84C-900D-D6E99B3C5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1327" y="2630487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Seat</a:t>
            </a:r>
          </a:p>
        </p:txBody>
      </p:sp>
      <p:sp>
        <p:nvSpPr>
          <p:cNvPr id="640028" name="Rectangle 28">
            <a:extLst>
              <a:ext uri="{FF2B5EF4-FFF2-40B4-BE49-F238E27FC236}">
                <a16:creationId xmlns:a16="http://schemas.microsoft.com/office/drawing/2014/main" id="{369B0A0D-2F0C-CF4F-B203-7FD28DBC5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04544"/>
            <a:ext cx="914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29" name="Text Box 29">
            <a:extLst>
              <a:ext uri="{FF2B5EF4-FFF2-40B4-BE49-F238E27FC236}">
                <a16:creationId xmlns:a16="http://schemas.microsoft.com/office/drawing/2014/main" id="{E325FD66-5B21-0D43-BC42-81D793A62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528344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Handle bars</a:t>
            </a:r>
          </a:p>
        </p:txBody>
      </p:sp>
      <p:sp>
        <p:nvSpPr>
          <p:cNvPr id="640030" name="Line 30">
            <a:extLst>
              <a:ext uri="{FF2B5EF4-FFF2-40B4-BE49-F238E27FC236}">
                <a16:creationId xmlns:a16="http://schemas.microsoft.com/office/drawing/2014/main" id="{69B230C1-DCDC-0446-BDE1-63E65CC2A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4299744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31" name="Rectangle 31">
            <a:extLst>
              <a:ext uri="{FF2B5EF4-FFF2-40B4-BE49-F238E27FC236}">
                <a16:creationId xmlns:a16="http://schemas.microsoft.com/office/drawing/2014/main" id="{832A8D3C-F2B4-F44D-B524-F142607BE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442744"/>
            <a:ext cx="838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32" name="Oval 32">
            <a:extLst>
              <a:ext uri="{FF2B5EF4-FFF2-40B4-BE49-F238E27FC236}">
                <a16:creationId xmlns:a16="http://schemas.microsoft.com/office/drawing/2014/main" id="{E533541E-E5DF-EA47-BC01-E656756F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528344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40033" name="Line 33">
            <a:extLst>
              <a:ext uri="{FF2B5EF4-FFF2-40B4-BE49-F238E27FC236}">
                <a16:creationId xmlns:a16="http://schemas.microsoft.com/office/drawing/2014/main" id="{22CDFE55-50E6-0646-9349-B4534556A6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4299744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40034" name="Text Box 34">
            <a:extLst>
              <a:ext uri="{FF2B5EF4-FFF2-40B4-BE49-F238E27FC236}">
                <a16:creationId xmlns:a16="http://schemas.microsoft.com/office/drawing/2014/main" id="{559902F8-53A6-2D40-8AB9-4F0347D8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410994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Front Wheel</a:t>
            </a:r>
          </a:p>
        </p:txBody>
      </p:sp>
      <p:sp>
        <p:nvSpPr>
          <p:cNvPr id="640035" name="Text Box 35">
            <a:extLst>
              <a:ext uri="{FF2B5EF4-FFF2-40B4-BE49-F238E27FC236}">
                <a16:creationId xmlns:a16="http://schemas.microsoft.com/office/drawing/2014/main" id="{E6396242-89F1-8C48-8FF7-C60FD8FBC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68074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T</a:t>
            </a:r>
          </a:p>
        </p:txBody>
      </p:sp>
      <p:sp>
        <p:nvSpPr>
          <p:cNvPr id="640036" name="Line 36">
            <a:extLst>
              <a:ext uri="{FF2B5EF4-FFF2-40B4-BE49-F238E27FC236}">
                <a16:creationId xmlns:a16="http://schemas.microsoft.com/office/drawing/2014/main" id="{CEAE0A58-58BB-7E4A-B708-F6B409CC4C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5214144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19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1" name="Rectangle 3">
            <a:extLst>
              <a:ext uri="{FF2B5EF4-FFF2-40B4-BE49-F238E27FC236}">
                <a16:creationId xmlns:a16="http://schemas.microsoft.com/office/drawing/2014/main" id="{76F228A6-C2D9-BD43-9A61-88CE256E688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96150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View-Dependent LOD: Examples</a:t>
            </a:r>
          </a:p>
          <a:p>
            <a:pPr lvl="1"/>
            <a:r>
              <a:rPr lang="en-US" altLang="en-US" dirty="0"/>
              <a:t>Use current view parameters to select best representation </a:t>
            </a:r>
            <a:r>
              <a:rPr lang="en-US" altLang="en-US" i="1" dirty="0">
                <a:solidFill>
                  <a:schemeClr val="tx2"/>
                </a:solidFill>
              </a:rPr>
              <a:t>for the current view</a:t>
            </a:r>
            <a:endParaRPr lang="en-US" altLang="en-US" dirty="0"/>
          </a:p>
          <a:p>
            <a:pPr lvl="1"/>
            <a:r>
              <a:rPr lang="en-US" altLang="en-US" dirty="0"/>
              <a:t>Show nearby portions of object at higher resolution than distant portions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28BFB-71D4-434F-9A49-B453BE2F5E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4692" name="Picture 4" descr="sierra">
            <a:extLst>
              <a:ext uri="{FF2B5EF4-FFF2-40B4-BE49-F238E27FC236}">
                <a16:creationId xmlns:a16="http://schemas.microsoft.com/office/drawing/2014/main" id="{EED9437D-059E-234C-8BA0-EBAED8D8E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8F97C7"/>
              </a:clrFrom>
              <a:clrTo>
                <a:srgbClr val="8F97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2"/>
          <a:stretch/>
        </p:blipFill>
        <p:spPr bwMode="auto">
          <a:xfrm>
            <a:off x="2155826" y="3048000"/>
            <a:ext cx="3884613" cy="27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4693" name="Picture 5" descr="sierra">
            <a:extLst>
              <a:ext uri="{FF2B5EF4-FFF2-40B4-BE49-F238E27FC236}">
                <a16:creationId xmlns:a16="http://schemas.microsoft.com/office/drawing/2014/main" id="{95C09DB3-40C0-7045-A0A9-402D81A94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F97C7"/>
              </a:clrFrom>
              <a:clrTo>
                <a:srgbClr val="8F97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971800"/>
            <a:ext cx="3884613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4694" name="Line 6">
            <a:extLst>
              <a:ext uri="{FF2B5EF4-FFF2-40B4-BE49-F238E27FC236}">
                <a16:creationId xmlns:a16="http://schemas.microsoft.com/office/drawing/2014/main" id="{3F9B4577-6D78-6541-B257-01ADAAEFA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24600" y="5514976"/>
            <a:ext cx="3733800" cy="4286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4695" name="Line 7">
            <a:extLst>
              <a:ext uri="{FF2B5EF4-FFF2-40B4-BE49-F238E27FC236}">
                <a16:creationId xmlns:a16="http://schemas.microsoft.com/office/drawing/2014/main" id="{3B39EEA3-072B-3843-A7DD-6FB00812A2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0401" y="2971801"/>
            <a:ext cx="3071813" cy="25431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4696" name="Text Box 8">
            <a:extLst>
              <a:ext uri="{FF2B5EF4-FFF2-40B4-BE49-F238E27FC236}">
                <a16:creationId xmlns:a16="http://schemas.microsoft.com/office/drawing/2014/main" id="{9CF00569-FD88-8D4A-B6D6-5FA442050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254" y="5791200"/>
            <a:ext cx="30477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View from eyepoint</a:t>
            </a:r>
          </a:p>
        </p:txBody>
      </p:sp>
      <p:sp>
        <p:nvSpPr>
          <p:cNvPr id="754697" name="Text Box 9">
            <a:extLst>
              <a:ext uri="{FF2B5EF4-FFF2-40B4-BE49-F238E27FC236}">
                <a16:creationId xmlns:a16="http://schemas.microsoft.com/office/drawing/2014/main" id="{857B0475-D93C-CD42-B813-F3C0D13BC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857" y="5791200"/>
            <a:ext cx="22921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/>
              <a:t>Birds-eye view</a:t>
            </a:r>
          </a:p>
        </p:txBody>
      </p:sp>
    </p:spTree>
    <p:extLst>
      <p:ext uri="{BB962C8B-B14F-4D97-AF65-F5344CB8AC3E}">
        <p14:creationId xmlns:p14="http://schemas.microsoft.com/office/powerpoint/2010/main" val="1120984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4FE9E-8355-9F4F-A961-48BEAD173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A61B8-060B-D548-8025-649FC0C1CDB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https://youtu.be/JBvyqu_wFeE</a:t>
            </a:r>
            <a:r>
              <a:rPr lang="en-US" dirty="0"/>
              <a:t> </a:t>
            </a:r>
          </a:p>
        </p:txBody>
      </p:sp>
      <p:pic>
        <p:nvPicPr>
          <p:cNvPr id="6" name="Online Media 5" descr="View-dependent refinement of progressive meshes (SIGGRAPH 1997)">
            <a:hlinkClick r:id="" action="ppaction://media"/>
            <a:extLst>
              <a:ext uri="{FF2B5EF4-FFF2-40B4-BE49-F238E27FC236}">
                <a16:creationId xmlns:a16="http://schemas.microsoft.com/office/drawing/2014/main" id="{61D51D15-EE91-8A41-BEEA-7C96C8DDD5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6975" y="1062700"/>
            <a:ext cx="7258050" cy="54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Line 2">
            <a:extLst>
              <a:ext uri="{FF2B5EF4-FFF2-40B4-BE49-F238E27FC236}">
                <a16:creationId xmlns:a16="http://schemas.microsoft.com/office/drawing/2014/main" id="{BE4BA8EE-E7C6-9B44-B60B-A0678803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475" y="4810125"/>
            <a:ext cx="3562350" cy="16573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6739" name="Line 3">
            <a:extLst>
              <a:ext uri="{FF2B5EF4-FFF2-40B4-BE49-F238E27FC236}">
                <a16:creationId xmlns:a16="http://schemas.microsoft.com/office/drawing/2014/main" id="{1B25EC73-52FB-4A43-8B5C-30984121E7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0476" y="3152775"/>
            <a:ext cx="3495675" cy="16573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56740" name="Picture 4" descr="sphere">
            <a:extLst>
              <a:ext uri="{FF2B5EF4-FFF2-40B4-BE49-F238E27FC236}">
                <a16:creationId xmlns:a16="http://schemas.microsoft.com/office/drawing/2014/main" id="{F0FDB6FC-8FDB-5646-A145-16491955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8F97C7"/>
              </a:clrFrom>
              <a:clrTo>
                <a:srgbClr val="8F97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7500" r="674" b="7312"/>
          <a:stretch>
            <a:fillRect/>
          </a:stretch>
        </p:blipFill>
        <p:spPr bwMode="auto">
          <a:xfrm>
            <a:off x="3802064" y="3149600"/>
            <a:ext cx="4808537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6742" name="Rectangle 6">
            <a:extLst>
              <a:ext uri="{FF2B5EF4-FFF2-40B4-BE49-F238E27FC236}">
                <a16:creationId xmlns:a16="http://schemas.microsoft.com/office/drawing/2014/main" id="{B5F7045C-07F1-AA41-B7BB-2827AB88EF6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14400" y="827733"/>
            <a:ext cx="10363200" cy="1979761"/>
          </a:xfrm>
        </p:spPr>
        <p:txBody>
          <a:bodyPr/>
          <a:lstStyle/>
          <a:p>
            <a:r>
              <a:rPr lang="en-US" altLang="en-US" dirty="0"/>
              <a:t>View-Dependent LOD: Examples</a:t>
            </a:r>
          </a:p>
          <a:p>
            <a:pPr lvl="1"/>
            <a:r>
              <a:rPr lang="en-US" altLang="en-US" dirty="0"/>
              <a:t>Show silhouette regions of object at higher resolution than interior regions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40986-8C10-5946-B2CE-838BB6354B7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6743" name="Line 7">
            <a:extLst>
              <a:ext uri="{FF2B5EF4-FFF2-40B4-BE49-F238E27FC236}">
                <a16:creationId xmlns:a16="http://schemas.microsoft.com/office/drawing/2014/main" id="{E94EA73D-F9D9-A74E-9B19-7BEA756AF0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0476" y="2867025"/>
            <a:ext cx="2970213" cy="19431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6744" name="Line 8">
            <a:extLst>
              <a:ext uri="{FF2B5EF4-FFF2-40B4-BE49-F238E27FC236}">
                <a16:creationId xmlns:a16="http://schemas.microsoft.com/office/drawing/2014/main" id="{F690C1E8-A559-DA49-B862-B9881024D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0950" y="4810125"/>
            <a:ext cx="2857500" cy="18859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3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7" name="Rectangle 3">
            <a:extLst>
              <a:ext uri="{FF2B5EF4-FFF2-40B4-BE49-F238E27FC236}">
                <a16:creationId xmlns:a16="http://schemas.microsoft.com/office/drawing/2014/main" id="{47552D89-40DA-FC43-98F5-7F35C88297D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View-Dependent LOD</a:t>
            </a:r>
          </a:p>
          <a:p>
            <a:pPr lvl="1"/>
            <a:r>
              <a:rPr lang="en-US" altLang="en-US" dirty="0"/>
              <a:t>Advantages</a:t>
            </a:r>
          </a:p>
          <a:p>
            <a:pPr lvl="2"/>
            <a:r>
              <a:rPr lang="en-US" altLang="en-US" dirty="0"/>
              <a:t>Enables drastic simplification of very large objects</a:t>
            </a:r>
          </a:p>
          <a:p>
            <a:pPr lvl="2"/>
            <a:r>
              <a:rPr lang="en-US" altLang="en-US" dirty="0"/>
              <a:t>Better granularity</a:t>
            </a:r>
          </a:p>
          <a:p>
            <a:pPr lvl="3"/>
            <a:r>
              <a:rPr lang="en-US" altLang="en-US" dirty="0"/>
              <a:t>Allocates polygons where they are most needed</a:t>
            </a:r>
          </a:p>
          <a:p>
            <a:pPr lvl="3"/>
            <a:r>
              <a:rPr lang="en-US" altLang="en-US" dirty="0"/>
              <a:t>Enables even better overall fidelity</a:t>
            </a:r>
          </a:p>
          <a:p>
            <a:pPr lvl="1"/>
            <a:r>
              <a:rPr lang="en-US" altLang="en-US" dirty="0"/>
              <a:t>Disadvantages</a:t>
            </a:r>
          </a:p>
          <a:p>
            <a:pPr lvl="2"/>
            <a:r>
              <a:rPr lang="en-US" altLang="en-US" dirty="0"/>
              <a:t>More complicated object data structures</a:t>
            </a:r>
          </a:p>
          <a:p>
            <a:pPr lvl="2"/>
            <a:r>
              <a:rPr lang="en-US" altLang="en-US" dirty="0"/>
              <a:t>More expensive LOD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EBB2D-0B6A-8042-A422-86AAE34F62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20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03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53AEEE-1C79-C642-9D10-8B4954CE5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10363200" cy="623173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Example of some scene-graph elements</a:t>
            </a:r>
          </a:p>
          <a:p>
            <a:pPr lvl="1"/>
            <a:r>
              <a:rPr lang="en-US" dirty="0"/>
              <a:t>Group Nodes</a:t>
            </a:r>
          </a:p>
          <a:p>
            <a:pPr lvl="2"/>
            <a:r>
              <a:rPr lang="en-US" dirty="0"/>
              <a:t>Collects a number of nodes in a logical way</a:t>
            </a:r>
          </a:p>
          <a:p>
            <a:pPr lvl="2"/>
            <a:r>
              <a:rPr lang="en-US" dirty="0"/>
              <a:t>Level of Detail, Switch nodes</a:t>
            </a:r>
          </a:p>
          <a:p>
            <a:pPr lvl="1"/>
            <a:r>
              <a:rPr lang="en-US" dirty="0"/>
              <a:t>Transformation Nodes</a:t>
            </a:r>
          </a:p>
          <a:p>
            <a:pPr lvl="2"/>
            <a:r>
              <a:rPr lang="en-US" dirty="0"/>
              <a:t>Moves, rotates, scales its children/siblings</a:t>
            </a:r>
          </a:p>
          <a:p>
            <a:pPr lvl="1"/>
            <a:r>
              <a:rPr lang="en-US" dirty="0"/>
              <a:t>Light Nodes</a:t>
            </a:r>
          </a:p>
          <a:p>
            <a:pPr lvl="2"/>
            <a:r>
              <a:rPr lang="en-US" dirty="0"/>
              <a:t>Point light, Spotlight, Directional, ...</a:t>
            </a:r>
          </a:p>
          <a:p>
            <a:pPr lvl="1"/>
            <a:r>
              <a:rPr lang="en-US" dirty="0"/>
              <a:t>Geometry Nodes</a:t>
            </a:r>
          </a:p>
          <a:p>
            <a:pPr lvl="2"/>
            <a:r>
              <a:rPr lang="en-US" dirty="0"/>
              <a:t>Usually a leaf node</a:t>
            </a:r>
          </a:p>
          <a:p>
            <a:pPr lvl="2"/>
            <a:r>
              <a:rPr lang="en-US" dirty="0"/>
              <a:t>Polygons, lines, points, ...</a:t>
            </a:r>
          </a:p>
          <a:p>
            <a:pPr lvl="2"/>
            <a:r>
              <a:rPr lang="en-US" dirty="0"/>
              <a:t>Material</a:t>
            </a:r>
          </a:p>
          <a:p>
            <a:pPr lvl="1"/>
            <a:r>
              <a:rPr lang="en-US" dirty="0"/>
              <a:t>Others</a:t>
            </a:r>
          </a:p>
          <a:p>
            <a:pPr lvl="2"/>
            <a:r>
              <a:rPr lang="en-US" dirty="0"/>
              <a:t>Sound, fog, manipulators (animators), Collision, ...</a:t>
            </a:r>
          </a:p>
          <a:p>
            <a:pPr lvl="1"/>
            <a:r>
              <a:rPr lang="en-US" dirty="0"/>
              <a:t>Visitor/Traversers</a:t>
            </a:r>
          </a:p>
          <a:p>
            <a:pPr lvl="2"/>
            <a:r>
              <a:rPr lang="en-US" dirty="0"/>
              <a:t>Walks through the scene graph and operate on each node</a:t>
            </a:r>
          </a:p>
          <a:p>
            <a:pPr lvl="2"/>
            <a:r>
              <a:rPr lang="en-US" dirty="0" err="1"/>
              <a:t>RenderVisitor</a:t>
            </a:r>
            <a:r>
              <a:rPr lang="en-US" dirty="0"/>
              <a:t>, </a:t>
            </a:r>
            <a:r>
              <a:rPr lang="en-US" dirty="0" err="1"/>
              <a:t>CullVisitor</a:t>
            </a:r>
            <a:r>
              <a:rPr lang="en-US" dirty="0"/>
              <a:t>,…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2A29-3566-F34B-8C19-6401E300F25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9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DABFF6-C5A8-2145-91C1-45BCD7808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5" dirty="0"/>
              <a:t>An</a:t>
            </a:r>
            <a:r>
              <a:rPr lang="en-US" spc="-40" dirty="0"/>
              <a:t> </a:t>
            </a:r>
            <a:r>
              <a:rPr lang="en-US" spc="-10" dirty="0"/>
              <a:t>example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367902" y="2434970"/>
            <a:ext cx="35814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9676" y="2434970"/>
            <a:ext cx="3581400" cy="1965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122" y="2434970"/>
            <a:ext cx="3538728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3166" y="2041906"/>
            <a:ext cx="251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Scene </a:t>
            </a:r>
            <a:r>
              <a:rPr sz="2400" spc="-15" dirty="0">
                <a:latin typeface="Tahoma"/>
                <a:cs typeface="Tahoma"/>
              </a:rPr>
              <a:t>graph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items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9940" y="2041906"/>
            <a:ext cx="2706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Scene </a:t>
            </a:r>
            <a:r>
              <a:rPr sz="2400" spc="-15" dirty="0">
                <a:latin typeface="Tahoma"/>
                <a:cs typeface="Tahoma"/>
              </a:rPr>
              <a:t>graph</a:t>
            </a:r>
            <a:r>
              <a:rPr sz="2400" spc="-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groups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0747" y="2041906"/>
            <a:ext cx="1552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Final</a:t>
            </a:r>
            <a:r>
              <a:rPr sz="2400" spc="-5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Scene</a:t>
            </a:r>
            <a:endParaRPr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4510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F0888B-C534-1943-9C6A-86C4BB5227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Transparent use of underlying hardware</a:t>
            </a:r>
          </a:p>
          <a:p>
            <a:pPr lvl="1"/>
            <a:r>
              <a:rPr lang="en-US" dirty="0"/>
              <a:t>Possibly for the scene graph to optimize the rendering of the content</a:t>
            </a:r>
          </a:p>
          <a:p>
            <a:pPr lvl="2"/>
            <a:r>
              <a:rPr lang="en-US" dirty="0"/>
              <a:t>State sorting (render objects with same shaders, textures, etc. together)</a:t>
            </a:r>
          </a:p>
          <a:p>
            <a:pPr lvl="2"/>
            <a:r>
              <a:rPr lang="en-US" dirty="0"/>
              <a:t>Rendering order of transparent objects</a:t>
            </a:r>
          </a:p>
          <a:p>
            <a:pPr lvl="1"/>
            <a:r>
              <a:rPr lang="en-US" dirty="0"/>
              <a:t>Sharing of data</a:t>
            </a:r>
          </a:p>
          <a:p>
            <a:pPr lvl="2"/>
            <a:r>
              <a:rPr lang="en-US" dirty="0"/>
              <a:t>Objects with the same appearance can share state</a:t>
            </a:r>
          </a:p>
          <a:p>
            <a:pPr lvl="2"/>
            <a:r>
              <a:rPr lang="en-US" dirty="0"/>
              <a:t>Objects with the same geometry can share geometry (smaller memory footprint)</a:t>
            </a:r>
          </a:p>
          <a:p>
            <a:pPr lvl="1"/>
            <a:r>
              <a:rPr lang="en-US" dirty="0"/>
              <a:t>Possible to serialize (and to store or send over the internet)</a:t>
            </a:r>
          </a:p>
          <a:p>
            <a:pPr lvl="1"/>
            <a:r>
              <a:rPr lang="en-US" dirty="0"/>
              <a:t>Rendering Acceleration!</a:t>
            </a:r>
          </a:p>
        </p:txBody>
      </p:sp>
    </p:spTree>
    <p:extLst>
      <p:ext uri="{BB962C8B-B14F-4D97-AF65-F5344CB8AC3E}">
        <p14:creationId xmlns:p14="http://schemas.microsoft.com/office/powerpoint/2010/main" val="2891224675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2234</TotalTime>
  <Words>2956</Words>
  <Application>Microsoft Macintosh PowerPoint</Application>
  <PresentationFormat>Widescreen</PresentationFormat>
  <Paragraphs>548</Paragraphs>
  <Slides>64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굴림</vt:lpstr>
      <vt:lpstr>맑은 고딕</vt:lpstr>
      <vt:lpstr>新細明體</vt:lpstr>
      <vt:lpstr>Arial</vt:lpstr>
      <vt:lpstr>Calibri</vt:lpstr>
      <vt:lpstr>Gill Sans MT</vt:lpstr>
      <vt:lpstr>Helvetica</vt:lpstr>
      <vt:lpstr>Monotype Sorts</vt:lpstr>
      <vt:lpstr>Tahoma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122</cp:revision>
  <dcterms:created xsi:type="dcterms:W3CDTF">2013-08-12T17:41:37Z</dcterms:created>
  <dcterms:modified xsi:type="dcterms:W3CDTF">2019-10-09T21:16:29Z</dcterms:modified>
</cp:coreProperties>
</file>